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65" r:id="rId3"/>
    <p:sldId id="257" r:id="rId4"/>
    <p:sldId id="291" r:id="rId5"/>
    <p:sldId id="263" r:id="rId6"/>
    <p:sldId id="264" r:id="rId7"/>
    <p:sldId id="258" r:id="rId8"/>
    <p:sldId id="259" r:id="rId9"/>
    <p:sldId id="293" r:id="rId10"/>
    <p:sldId id="260" r:id="rId11"/>
    <p:sldId id="292" r:id="rId12"/>
    <p:sldId id="295" r:id="rId13"/>
    <p:sldId id="327" r:id="rId14"/>
    <p:sldId id="326" r:id="rId15"/>
    <p:sldId id="290" r:id="rId16"/>
    <p:sldId id="277" r:id="rId17"/>
    <p:sldId id="1111" r:id="rId18"/>
    <p:sldId id="262" r:id="rId19"/>
    <p:sldId id="111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5872"/>
  </p:normalViewPr>
  <p:slideViewPr>
    <p:cSldViewPr snapToGrid="0">
      <p:cViewPr varScale="1">
        <p:scale>
          <a:sx n="88" d="100"/>
          <a:sy n="88" d="100"/>
        </p:scale>
        <p:origin x="184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/Users/areid/Downloads/nEDM%20at%20LANL%20Collaboration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Sheet1!$B$2:$C$31</cx:f>
        <cx:lvl ptCount="30">
          <cx:pt idx="0">Robert Pattie</cx:pt>
          <cx:pt idx="1">Gerard Visser</cx:pt>
          <cx:pt idx="2">Mark Luxnat</cx:pt>
          <cx:pt idx="3">Takeyasu Ito</cx:pt>
          <cx:pt idx="4">Christopher O'Shaughnessy</cx:pt>
          <cx:pt idx="5">Steven Clayton</cx:pt>
          <cx:pt idx="6">Lilian Lommel</cx:pt>
          <cx:pt idx="7">Mark Makela</cx:pt>
          <cx:pt idx="8">Wade Uhrich</cx:pt>
          <cx:pt idx="9">T. J. Schaub</cx:pt>
          <cx:pt idx="10">Christopher Morris</cx:pt>
          <cx:pt idx="11">Christopher Cude-Woods</cx:pt>
          <cx:pt idx="12">Austin Reid</cx:pt>
          <cx:pt idx="13">Adam Holley</cx:pt>
          <cx:pt idx="14">Chen-Yu Liu</cx:pt>
          <cx:pt idx="15">Jennie (Yi) Chen</cx:pt>
          <cx:pt idx="16">Brad Plaster</cx:pt>
          <cx:pt idx="17">Alec Tewsley-Booth</cx:pt>
          <cx:pt idx="18">Piya Amara Palamure</cx:pt>
          <cx:pt idx="19">Dillon Buskirk</cx:pt>
          <cx:pt idx="20">Rajan Bhattarai</cx:pt>
          <cx:pt idx="21">Richard McDonald</cx:pt>
          <cx:pt idx="22">Prakash Adhikari</cx:pt>
          <cx:pt idx="23">Tim Chupp</cx:pt>
          <cx:pt idx="24">Felicity B. Hills</cx:pt>
          <cx:pt idx="25">Timothy Fanning</cx:pt>
          <cx:pt idx="26">Aidan Meador-Woodruff</cx:pt>
          <cx:pt idx="27">Blayne Heckel</cx:pt>
          <cx:pt idx="28">Tom Bowles</cx:pt>
          <cx:pt idx="29">Steven K. Lamoreaux</cx:pt>
        </cx:lvl>
        <cx:lvl ptCount="30">
          <cx:pt idx="0">ETSU</cx:pt>
          <cx:pt idx="1">IUB</cx:pt>
          <cx:pt idx="2">IUB</cx:pt>
          <cx:pt idx="3">LANL</cx:pt>
          <cx:pt idx="4">LANL</cx:pt>
          <cx:pt idx="5">LANL</cx:pt>
          <cx:pt idx="6">LANL</cx:pt>
          <cx:pt idx="7">LANL</cx:pt>
          <cx:pt idx="8">LANL</cx:pt>
          <cx:pt idx="9">LANL</cx:pt>
          <cx:pt idx="10">LANL</cx:pt>
          <cx:pt idx="11">LANL</cx:pt>
          <cx:pt idx="12">TN Tech</cx:pt>
          <cx:pt idx="13">TN Tech</cx:pt>
          <cx:pt idx="14">UIUC</cx:pt>
          <cx:pt idx="15">UIUC</cx:pt>
          <cx:pt idx="16">UK</cx:pt>
          <cx:pt idx="17">UK</cx:pt>
          <cx:pt idx="18">UK</cx:pt>
          <cx:pt idx="19">UK</cx:pt>
          <cx:pt idx="20">UK</cx:pt>
          <cx:pt idx="21">UK</cx:pt>
          <cx:pt idx="22">UK</cx:pt>
          <cx:pt idx="23">UM</cx:pt>
          <cx:pt idx="24">UM</cx:pt>
          <cx:pt idx="25">UM</cx:pt>
          <cx:pt idx="26">UM</cx:pt>
          <cx:pt idx="27">UW</cx:pt>
          <cx:pt idx="28">UW, LANL</cx:pt>
          <cx:pt idx="29">YU</cx:pt>
        </cx:lvl>
      </cx:strDim>
      <cx:numDim type="size">
        <cx:f>Sheet1!$D$2:$D$31</cx:f>
        <cx:lvl ptCount="30" formatCode="General">
          <cx:pt idx="0">1</cx:pt>
          <cx:pt idx="1">1</cx:pt>
          <cx:pt idx="2">1</cx:pt>
          <cx:pt idx="3">1</cx:pt>
          <cx:pt idx="4">1</cx:pt>
          <cx:pt idx="5">1</cx:pt>
          <cx:pt idx="6">1</cx:pt>
          <cx:pt idx="7">1</cx:pt>
          <cx:pt idx="8">1</cx:pt>
          <cx:pt idx="9">1</cx:pt>
          <cx:pt idx="10">1</cx:pt>
          <cx:pt idx="11">1</cx:pt>
          <cx:pt idx="12">1</cx:pt>
          <cx:pt idx="13">1</cx:pt>
          <cx:pt idx="14">1</cx:pt>
          <cx:pt idx="15">1</cx:pt>
          <cx:pt idx="16">1</cx:pt>
          <cx:pt idx="17">1</cx:pt>
          <cx:pt idx="18">1</cx:pt>
          <cx:pt idx="19">1</cx:pt>
          <cx:pt idx="20">1</cx:pt>
          <cx:pt idx="21">1</cx:pt>
          <cx:pt idx="22">1</cx:pt>
          <cx:pt idx="23">1</cx:pt>
          <cx:pt idx="24">1</cx:pt>
          <cx:pt idx="25">1</cx:pt>
          <cx:pt idx="26">1</cx:pt>
          <cx:pt idx="27">1</cx:pt>
          <cx:pt idx="28">1</cx:pt>
          <cx:pt idx="29">1</cx:pt>
        </cx:lvl>
      </cx:numDim>
    </cx:data>
  </cx:chartData>
  <cx:chart>
    <cx:plotArea>
      <cx:plotAreaRegion>
        <cx:series layoutId="sunburst" uniqueId="{A1A2CE34-8540-934C-9AC8-479461BD5364}">
          <cx:dataPt idx="0">
            <cx:spPr>
              <a:solidFill>
                <a:srgbClr val="041E42"/>
              </a:solidFill>
            </cx:spPr>
          </cx:dataPt>
          <cx:dataPt idx="2">
            <cx:spPr>
              <a:solidFill>
                <a:srgbClr val="990000"/>
              </a:solidFill>
            </cx:spPr>
          </cx:dataPt>
          <cx:dataPt idx="5">
            <cx:spPr>
              <a:solidFill>
                <a:srgbClr val="5EAA4B"/>
              </a:solidFill>
            </cx:spPr>
          </cx:dataPt>
          <cx:dataPt idx="15">
            <cx:spPr>
              <a:solidFill>
                <a:srgbClr val="FFDD00"/>
              </a:solidFill>
            </cx:spPr>
          </cx:dataPt>
          <cx:dataPt idx="18">
            <cx:spPr>
              <a:solidFill>
                <a:srgbClr val="FF5F05"/>
              </a:solidFill>
            </cx:spPr>
          </cx:dataPt>
          <cx:dataPt idx="21">
            <cx:spPr>
              <a:solidFill>
                <a:srgbClr val="0033A0"/>
              </a:solidFill>
            </cx:spPr>
          </cx:dataPt>
          <cx:dataPt idx="29">
            <cx:spPr>
              <a:solidFill>
                <a:srgbClr val="00274C"/>
              </a:solidFill>
            </cx:spPr>
          </cx:dataPt>
          <cx:dataPt idx="34">
            <cx:spPr>
              <a:solidFill>
                <a:srgbClr val="4B2E83"/>
              </a:solidFill>
            </cx:spPr>
          </cx:dataPt>
          <cx:dataPt idx="36">
            <cx:spPr>
              <a:solidFill>
                <a:srgbClr val="4B2E83"/>
              </a:solidFill>
            </cx:spPr>
          </cx:dataPt>
          <cx:dataPt idx="38">
            <cx:spPr>
              <a:solidFill>
                <a:srgbClr val="00356B"/>
              </a:solidFill>
            </cx:spPr>
          </cx:dataPt>
          <cx:dataLabels pos="ctr">
            <cx:visibility seriesName="0" categoryName="1" value="0"/>
          </cx:dataLabels>
          <cx:dataId val="0"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011D8-636B-C14D-A5FA-6117D8C95A34}" type="datetimeFigureOut">
              <a:rPr lang="en-US" smtClean="0"/>
              <a:t>11/5/23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69C8B-3127-7641-B6AE-23DF5D37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64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69C8B-3127-7641-B6AE-23DF5D37C9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81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3B82D-A453-A44F-AE13-59315E2B8D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04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53578-1BC8-25FF-7D53-B49FA88C8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A7D4BB-0850-7C3B-86C3-6969F42D3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A2AD3-14A0-370B-03AA-0241A54F4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989C-925B-7E43-B0A9-FD7ED5BFB0B8}" type="datetime1">
              <a:rPr lang="en-US" smtClean="0"/>
              <a:t>11/5/23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8D652-977F-28DD-EDFB-0593D7F93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90841-D782-4B6A-DC31-5AA89C29B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94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1A9B1-7F54-5A8F-82EC-50755CFCD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ABB30-6C88-FE8A-B80B-41B05AC76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D8E6-5630-2835-3B23-453D8D65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3A17A-E9FA-C44A-94E5-EFCF4757947C}" type="datetime1">
              <a:rPr lang="en-US" smtClean="0"/>
              <a:t>11/5/23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41D48-F97C-6E1A-1FCF-9DC715E48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43636-C3AC-59F9-E103-4E3C77198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4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55A07C-9788-4C00-67BD-65817A50D7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D892FA-C9B7-3156-86FC-9B1E894C1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B0F04-45D9-B7E8-8D7D-2340FA64A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68C3C-CB4F-714C-8902-D65F548F1D90}" type="datetime1">
              <a:rPr lang="en-US" smtClean="0"/>
              <a:t>11/5/23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03C62-7C2D-794C-9B21-56070C38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3F638-1754-7100-E98B-B7100B28F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83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60682-0C24-2D83-DA94-1A137F4C5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18E8C-1C39-2C06-33F6-6F4A8876F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61129-5F47-4C7B-FBB0-FF9F605F2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7B381-6E38-CA4A-9C1F-DE64534C0B5B}" type="datetime1">
              <a:rPr lang="en-US" smtClean="0"/>
              <a:t>11/5/23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4D0B0-C863-F015-6350-65EC06F8E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69C5A-56CC-96D0-2F8B-8CFA7108A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98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D05E5-1C9F-75DE-36E8-D4DC638E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24D18-667F-34FD-00D8-DF32984E6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B9499-8BF8-11CB-B9D3-72FEAD8E1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54D69-0B7C-CB48-9BE0-797B406FFDB9}" type="datetime1">
              <a:rPr lang="en-US" smtClean="0"/>
              <a:t>11/5/23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CD03-5C4A-8D17-B5F6-46CEED8FA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E0EE4-FE64-7A2A-5630-F52A268A8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15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854D7-E941-741F-ACDF-AF31C622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5F678-4383-A3F6-9A0A-9846DA150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3E3A3B-6B96-C399-F1B1-4ACB655F6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E7FD6-B038-4A24-ECF8-400DFBD18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D9556-9E38-4A4C-98CC-D31BDDACEEAB}" type="datetime1">
              <a:rPr lang="en-US" smtClean="0"/>
              <a:t>11/5/23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672FF-CBB0-EAA7-7DDB-3F95F701B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3585C-5A79-57C4-52A9-E523F4F31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7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A38AC-64A3-DA27-2E56-19AC7C22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09B97-2C84-34C7-97D0-B242E97BF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2D8DDA-FE0A-2DD3-C99D-6067C9B8D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D7FCE8-2EE9-F613-D93D-1346A6AF20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34084-91F9-9578-9050-753B7EED0D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42644E-CD4C-EFB5-16D7-E4F2D55C4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2CAAF-8540-6B40-BBAE-A1549DB890CE}" type="datetime1">
              <a:rPr lang="en-US" smtClean="0"/>
              <a:t>11/5/23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58E2F3-CEDD-9FB3-0232-A960796A7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7E4941-9DDA-14DA-9E94-B742F6018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8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1CB81-0F2D-788F-4E81-E8581DB0E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3B0D37-4C9D-63E6-7DC1-C5316835A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2123D-04C8-5249-98B9-16338100934E}" type="datetime1">
              <a:rPr lang="en-US" smtClean="0"/>
              <a:t>11/5/23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AF067B-B4FB-69E8-6FDE-964035EC5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870DD4-7597-C252-E2B1-E3CF8C89A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7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F0A250-0B96-8644-11D8-CD293B68D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4531-97B9-0746-818C-050CFAD11255}" type="datetime1">
              <a:rPr lang="en-US" smtClean="0"/>
              <a:t>11/5/23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252BA-537F-934A-7227-427C11B96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F1D2F-371E-F5BD-265B-8F87CF17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10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5F870-E08E-0852-52FA-E107A3A41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33717-B777-DB1A-F966-E011B93C3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96212-66CB-01C5-946D-A7EA9D302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BCD5C-B880-343A-99A6-4B8926231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366D-B2C6-D742-8555-BE0B6A77BB24}" type="datetime1">
              <a:rPr lang="en-US" smtClean="0"/>
              <a:t>11/5/23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2929D-6955-8D64-BAC4-6ECF6811C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42A932-8340-4824-6278-8BED02448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5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B1564-5AEB-BA46-9709-F82BEE42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9B5495-9464-1830-3262-F7FA4B0567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55BBD1-09AE-33ED-3412-C66BAC6EA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E62A79-05A4-B6EF-02E8-810BE1943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0685B-ECFE-904B-93E4-734832A77A45}" type="datetime1">
              <a:rPr lang="en-US" smtClean="0"/>
              <a:t>11/5/23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9EA5E-6FD3-AF57-F6AE-DADECAD45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557D6-38BC-364E-020D-77C4A4425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57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9CED47-2266-DB05-B9FC-FC4E40348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DD42F-AF78-CAA3-0289-FE086BFB6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F603A-1E40-6E78-974F-49ED934338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98EBF-91B2-804A-9C67-2319840D3F26}" type="datetime1">
              <a:rPr lang="en-US" smtClean="0"/>
              <a:t>11/5/23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89BF2-E863-1218-8ACF-0F4A65C883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8BA4F-00B1-4873-F4C3-E542172FD2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9D805-4D10-E847-B767-F15B14618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5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FF65B-70C2-E8EC-8478-B665672EB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39" y="1012536"/>
            <a:ext cx="4613300" cy="3163224"/>
          </a:xfrm>
        </p:spPr>
        <p:txBody>
          <a:bodyPr anchor="t">
            <a:normAutofit/>
          </a:bodyPr>
          <a:lstStyle/>
          <a:p>
            <a:pPr algn="l"/>
            <a:r>
              <a:rPr lang="en-US" sz="4800" dirty="0"/>
              <a:t>The Los Alamos National Laboratory </a:t>
            </a:r>
            <a:r>
              <a:rPr lang="en-US" sz="4800" dirty="0" err="1"/>
              <a:t>nEDM</a:t>
            </a:r>
            <a:r>
              <a:rPr lang="en-US" sz="4800" dirty="0"/>
              <a:t> Experiment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0144E4-02BA-A9CD-387F-55A2E9878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2638" y="4389120"/>
            <a:ext cx="4408228" cy="1192815"/>
          </a:xfrm>
        </p:spPr>
        <p:txBody>
          <a:bodyPr anchor="b">
            <a:normAutofit fontScale="92500" lnSpcReduction="10000"/>
          </a:bodyPr>
          <a:lstStyle/>
          <a:p>
            <a:pPr algn="l"/>
            <a:r>
              <a:rPr lang="en-US" dirty="0"/>
              <a:t>Felicity B. Hills</a:t>
            </a:r>
          </a:p>
          <a:p>
            <a:pPr algn="l"/>
            <a:r>
              <a:rPr lang="en-US" dirty="0"/>
              <a:t>University of Michigan, Ann Arbor</a:t>
            </a:r>
          </a:p>
          <a:p>
            <a:pPr algn="l"/>
            <a:r>
              <a:rPr lang="en-US" dirty="0" err="1"/>
              <a:t>nEDM</a:t>
            </a:r>
            <a:r>
              <a:rPr lang="en-US" dirty="0"/>
              <a:t> 2023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s Alamos National Laboratory">
            <a:extLst>
              <a:ext uri="{FF2B5EF4-FFF2-40B4-BE49-F238E27FC236}">
                <a16:creationId xmlns:a16="http://schemas.microsoft.com/office/drawing/2014/main" id="{430DEF90-D6A4-44D5-AB4B-25668CA94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029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C2875-A8AA-A4AB-4DF0-DF1BECD52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Requirements (uniformity, stability)</a:t>
            </a:r>
          </a:p>
        </p:txBody>
      </p:sp>
      <p:pic>
        <p:nvPicPr>
          <p:cNvPr id="5" name="Content Placeholder 4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BE399213-2963-CE32-DFAB-309BA36A5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6457" y="1626353"/>
            <a:ext cx="6539838" cy="4312205"/>
          </a:xfrm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678FAE71-392F-C8CE-B2D2-64D2C927E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89" y="1813514"/>
            <a:ext cx="4473233" cy="325868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5624B5-3EB2-5D3A-CBF3-BD2282C2474C}"/>
              </a:ext>
            </a:extLst>
          </p:cNvPr>
          <p:cNvSpPr txBox="1"/>
          <p:nvPr/>
        </p:nvSpPr>
        <p:spPr>
          <a:xfrm>
            <a:off x="6097764" y="1248981"/>
            <a:ext cx="4417225" cy="37737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Shielding Factor measured before degaussing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9D909-1F74-C4C8-C6D5-BC23FF7C2735}"/>
              </a:ext>
            </a:extLst>
          </p:cNvPr>
          <p:cNvSpPr txBox="1"/>
          <p:nvPr/>
        </p:nvSpPr>
        <p:spPr>
          <a:xfrm>
            <a:off x="3588659" y="5938558"/>
            <a:ext cx="4220028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More talks Tuesday and Wednesday!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E88262-C2F2-E455-F206-A2129CC08297}"/>
              </a:ext>
            </a:extLst>
          </p:cNvPr>
          <p:cNvSpPr txBox="1"/>
          <p:nvPr/>
        </p:nvSpPr>
        <p:spPr>
          <a:xfrm>
            <a:off x="609135" y="5213744"/>
            <a:ext cx="399994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 mu metal layer, 1 Cu layer MSR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2B8AE0-C4D2-1329-3BA5-E77A63E78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54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73E81-1B8F-A7E6-4DA9-701AC4E7B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Uniformity</a:t>
            </a:r>
          </a:p>
        </p:txBody>
      </p:sp>
      <p:pic>
        <p:nvPicPr>
          <p:cNvPr id="5" name="Content Placeholder 4" descr="A blue and silver machine&#10;&#10;Description automatically generated">
            <a:extLst>
              <a:ext uri="{FF2B5EF4-FFF2-40B4-BE49-F238E27FC236}">
                <a16:creationId xmlns:a16="http://schemas.microsoft.com/office/drawing/2014/main" id="{A8120430-7F69-B8A4-8151-F25FB778F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759" y="1690688"/>
            <a:ext cx="5801784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9D42D3-6EA2-DB30-9E35-780F78BDE9C6}"/>
              </a:ext>
            </a:extLst>
          </p:cNvPr>
          <p:cNvSpPr/>
          <p:nvPr/>
        </p:nvSpPr>
        <p:spPr>
          <a:xfrm>
            <a:off x="2467429" y="4488934"/>
            <a:ext cx="2061029" cy="4789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8AC486-3F3F-F1DA-0397-BF2F10734377}"/>
              </a:ext>
            </a:extLst>
          </p:cNvPr>
          <p:cNvSpPr/>
          <p:nvPr/>
        </p:nvSpPr>
        <p:spPr>
          <a:xfrm>
            <a:off x="2365829" y="5573486"/>
            <a:ext cx="2162629" cy="3669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BF4CBD-BE6F-1CD8-BB0B-C6CA3D63357D}"/>
              </a:ext>
            </a:extLst>
          </p:cNvPr>
          <p:cNvSpPr txBox="1"/>
          <p:nvPr/>
        </p:nvSpPr>
        <p:spPr>
          <a:xfrm>
            <a:off x="1012370" y="6185942"/>
            <a:ext cx="5083630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Octagonal B0 coil made of PCBs</a:t>
            </a:r>
          </a:p>
        </p:txBody>
      </p:sp>
      <p:pic>
        <p:nvPicPr>
          <p:cNvPr id="10" name="Picture 9" descr="A white plastic object with a metal frame&#10;&#10;Description automatically generated with medium confidence">
            <a:extLst>
              <a:ext uri="{FF2B5EF4-FFF2-40B4-BE49-F238E27FC236}">
                <a16:creationId xmlns:a16="http://schemas.microsoft.com/office/drawing/2014/main" id="{C27A9586-FF4A-0EB2-4F95-35D8A30B0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03407" y="1269860"/>
            <a:ext cx="6145996" cy="46094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2CC4ED-094F-9A77-7972-A2056CBB803C}"/>
              </a:ext>
            </a:extLst>
          </p:cNvPr>
          <p:cNvSpPr txBox="1"/>
          <p:nvPr/>
        </p:nvSpPr>
        <p:spPr>
          <a:xfrm>
            <a:off x="6783938" y="4266754"/>
            <a:ext cx="5408061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Fluxgate Flipper to characterize MSR and B0 performance, plus mapping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07F90F-E4C4-4F7C-082F-77EFFC41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2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9E306-E234-A376-C6FE-D76260C41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tests of B0 performance</a:t>
            </a:r>
          </a:p>
        </p:txBody>
      </p:sp>
      <p:pic>
        <p:nvPicPr>
          <p:cNvPr id="6" name="Content Placeholder 5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4C5D7997-1D16-DF05-337C-719CB4E68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3734" y="1690688"/>
            <a:ext cx="9887161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E0E4D-3F20-E98D-215A-B494FE1D0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4C6A96-D64D-B80A-A849-997AED6F39FE}"/>
              </a:ext>
            </a:extLst>
          </p:cNvPr>
          <p:cNvSpPr txBox="1"/>
          <p:nvPr/>
        </p:nvSpPr>
        <p:spPr>
          <a:xfrm>
            <a:off x="4481286" y="5503417"/>
            <a:ext cx="3229428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More Details Wednesday!</a:t>
            </a:r>
          </a:p>
        </p:txBody>
      </p:sp>
    </p:spTree>
    <p:extLst>
      <p:ext uri="{BB962C8B-B14F-4D97-AF65-F5344CB8AC3E}">
        <p14:creationId xmlns:p14="http://schemas.microsoft.com/office/powerpoint/2010/main" val="909570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5ADB6-A218-5EE9-EAB2-25E50EB94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Contamination Scanning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A9BFF-2EBA-703A-EF3D-BC8F87314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ABC2E-3EEB-EE2E-D174-347DB214E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F45-4EAA-0B4C-8BA0-6B12235CA1C0}" type="slidenum">
              <a:rPr lang="en-US" smtClean="0"/>
              <a:t>13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794174-9171-6E68-D0F1-50C50C376199}"/>
              </a:ext>
            </a:extLst>
          </p:cNvPr>
          <p:cNvGrpSpPr/>
          <p:nvPr/>
        </p:nvGrpSpPr>
        <p:grpSpPr>
          <a:xfrm>
            <a:off x="551542" y="1737602"/>
            <a:ext cx="11331400" cy="4527383"/>
            <a:chOff x="319088" y="1690687"/>
            <a:chExt cx="11331400" cy="4527383"/>
          </a:xfrm>
        </p:grpSpPr>
        <p:pic>
          <p:nvPicPr>
            <p:cNvPr id="6" name="Picture 5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AE60776D-FF9C-6250-94D3-E51DEBAD2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246835" y="2256611"/>
              <a:ext cx="4527379" cy="3395534"/>
            </a:xfrm>
            <a:prstGeom prst="rect">
              <a:avLst/>
            </a:prstGeom>
          </p:spPr>
        </p:pic>
        <p:pic>
          <p:nvPicPr>
            <p:cNvPr id="7" name="Picture 6" descr="A picture containing indoor, kitchen, floor, cooking&#10;&#10;Description automatically generated">
              <a:extLst>
                <a:ext uri="{FF2B5EF4-FFF2-40B4-BE49-F238E27FC236}">
                  <a16:creationId xmlns:a16="http://schemas.microsoft.com/office/drawing/2014/main" id="{88B63AC6-9B54-899F-14ED-F0A40728D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667812" y="2256611"/>
              <a:ext cx="4527380" cy="3395535"/>
            </a:xfrm>
            <a:prstGeom prst="rect">
              <a:avLst/>
            </a:prstGeom>
          </p:spPr>
        </p:pic>
        <p:pic>
          <p:nvPicPr>
            <p:cNvPr id="8" name="Picture 7" descr="A picture containing indoor, floor, equipment, miller&#10;&#10;Description automatically generated">
              <a:extLst>
                <a:ext uri="{FF2B5EF4-FFF2-40B4-BE49-F238E27FC236}">
                  <a16:creationId xmlns:a16="http://schemas.microsoft.com/office/drawing/2014/main" id="{615A386A-7AC2-1BED-981F-7FDD3246F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689028" y="2256610"/>
              <a:ext cx="4527383" cy="339553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7C8A859-0FAF-4DA7-B165-DFA3C92D4603}"/>
              </a:ext>
            </a:extLst>
          </p:cNvPr>
          <p:cNvSpPr txBox="1"/>
          <p:nvPr/>
        </p:nvSpPr>
        <p:spPr>
          <a:xfrm>
            <a:off x="551541" y="5941817"/>
            <a:ext cx="339553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Pictured: Doug Wong</a:t>
            </a:r>
          </a:p>
        </p:txBody>
      </p:sp>
    </p:spTree>
    <p:extLst>
      <p:ext uri="{BB962C8B-B14F-4D97-AF65-F5344CB8AC3E}">
        <p14:creationId xmlns:p14="http://schemas.microsoft.com/office/powerpoint/2010/main" val="2951160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82C78-0998-6602-1CFA-B27B95970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Contamination Scanning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18C82-38B5-E2A2-E5D0-1056A4D64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6D7B1-C7D1-676A-45E6-1E596CA65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F45-4EAA-0B4C-8BA0-6B12235CA1C0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966935-54EB-2890-BA77-68B84AC504A5}"/>
              </a:ext>
            </a:extLst>
          </p:cNvPr>
          <p:cNvGrpSpPr/>
          <p:nvPr/>
        </p:nvGrpSpPr>
        <p:grpSpPr>
          <a:xfrm>
            <a:off x="670833" y="1804194"/>
            <a:ext cx="11261725" cy="4394200"/>
            <a:chOff x="539750" y="1479035"/>
            <a:chExt cx="11261725" cy="43942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633A4E-73A0-0A23-3907-001128092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9750" y="1479035"/>
              <a:ext cx="5854700" cy="43942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ED9447F-DB56-C200-3714-C8F4669EB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6775" y="1479035"/>
              <a:ext cx="5854700" cy="4394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6428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A9D28-226E-0A44-B251-67F1CB515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Stability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BA3CC46-3520-D14B-BA43-E9A1B1CB0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69288"/>
            <a:ext cx="8215021" cy="526721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C0DE0-F3E5-298F-BC68-26A7670DF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F45-4EAA-0B4C-8BA0-6B12235CA1C0}" type="slidenum">
              <a:rPr lang="en-US" smtClean="0"/>
              <a:t>15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652804-FB4C-F88E-E38A-15C89E2234B9}"/>
              </a:ext>
            </a:extLst>
          </p:cNvPr>
          <p:cNvSpPr txBox="1"/>
          <p:nvPr/>
        </p:nvSpPr>
        <p:spPr>
          <a:xfrm>
            <a:off x="5043617" y="5046831"/>
            <a:ext cx="4209144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Magnetometry Requirement: ~ 150 </a:t>
            </a:r>
            <a:r>
              <a:rPr lang="en-US" sz="2400" dirty="0" err="1">
                <a:solidFill>
                  <a:schemeClr val="bg1"/>
                </a:solidFill>
              </a:rPr>
              <a:t>fT</a:t>
            </a:r>
            <a:r>
              <a:rPr lang="en-US" sz="2400" dirty="0">
                <a:solidFill>
                  <a:schemeClr val="bg1"/>
                </a:solidFill>
              </a:rPr>
              <a:t>  for 480 s</a:t>
            </a:r>
          </a:p>
          <a:p>
            <a:pPr algn="ctr"/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A8F6E4-B505-844B-F616-E87BB86B3E70}"/>
              </a:ext>
            </a:extLst>
          </p:cNvPr>
          <p:cNvSpPr txBox="1"/>
          <p:nvPr/>
        </p:nvSpPr>
        <p:spPr>
          <a:xfrm>
            <a:off x="8911771" y="1690688"/>
            <a:ext cx="3044371" cy="230832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Combination of OPMs and Hg magnetometry</a:t>
            </a:r>
          </a:p>
        </p:txBody>
      </p:sp>
    </p:spTree>
    <p:extLst>
      <p:ext uri="{BB962C8B-B14F-4D97-AF65-F5344CB8AC3E}">
        <p14:creationId xmlns:p14="http://schemas.microsoft.com/office/powerpoint/2010/main" val="3114509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Title 4"/>
          <p:cNvSpPr txBox="1">
            <a:spLocks noGrp="1"/>
          </p:cNvSpPr>
          <p:nvPr>
            <p:ph type="title"/>
          </p:nvPr>
        </p:nvSpPr>
        <p:spPr>
          <a:xfrm>
            <a:off x="525369" y="299724"/>
            <a:ext cx="7441324" cy="82185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600" u="sng"/>
            </a:lvl1pPr>
          </a:lstStyle>
          <a:p>
            <a:pPr algn="l"/>
            <a:r>
              <a:rPr sz="4400" u="none" dirty="0">
                <a:cs typeface="Times New Roman" panose="02020603050405020304" pitchFamily="18" charset="0"/>
              </a:rPr>
              <a:t>Hg-199 </a:t>
            </a:r>
            <a:r>
              <a:rPr lang="en-US" sz="4400" u="none" dirty="0">
                <a:cs typeface="Times New Roman" panose="02020603050405020304" pitchFamily="18" charset="0"/>
              </a:rPr>
              <a:t>(</a:t>
            </a:r>
            <a:r>
              <a:rPr sz="4400" u="none" dirty="0">
                <a:cs typeface="Times New Roman" panose="02020603050405020304" pitchFamily="18" charset="0"/>
              </a:rPr>
              <a:t>co</a:t>
            </a:r>
            <a:r>
              <a:rPr lang="en-US" sz="4400" u="none" dirty="0">
                <a:cs typeface="Times New Roman" panose="02020603050405020304" pitchFamily="18" charset="0"/>
              </a:rPr>
              <a:t>)</a:t>
            </a:r>
            <a:r>
              <a:rPr sz="4400" u="none" dirty="0">
                <a:cs typeface="Times New Roman" panose="02020603050405020304" pitchFamily="18" charset="0"/>
              </a:rPr>
              <a:t>magnetometers</a:t>
            </a:r>
          </a:p>
        </p:txBody>
      </p:sp>
      <p:sp>
        <p:nvSpPr>
          <p:cNvPr id="738" name="Content Placeholder 2"/>
          <p:cNvSpPr txBox="1">
            <a:spLocks noGrp="1"/>
          </p:cNvSpPr>
          <p:nvPr>
            <p:ph idx="1"/>
          </p:nvPr>
        </p:nvSpPr>
        <p:spPr>
          <a:xfrm>
            <a:off x="282670" y="4539408"/>
            <a:ext cx="5888463" cy="2184170"/>
          </a:xfrm>
          <a:prstGeom prst="rect">
            <a:avLst/>
          </a:prstGeom>
          <a:solidFill>
            <a:schemeClr val="accent1"/>
          </a:solidFill>
        </p:spPr>
        <p:txBody>
          <a:bodyPr>
            <a:noAutofit/>
          </a:bodyPr>
          <a:lstStyle/>
          <a:p>
            <a:pPr>
              <a:lnSpc>
                <a:spcPct val="81000"/>
              </a:lnSpc>
              <a:defRPr sz="5000"/>
            </a:pPr>
            <a:r>
              <a:rPr sz="2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Perfluoroeicosane</a:t>
            </a:r>
            <a:r>
              <a:rPr sz="2000" dirty="0">
                <a:solidFill>
                  <a:schemeClr val="bg1"/>
                </a:solidFill>
                <a:cs typeface="Times New Roman" panose="02020603050405020304" pitchFamily="18" charset="0"/>
              </a:rPr>
              <a:t> (C20F42) as the wall coating towards the HV mercury cell</a:t>
            </a:r>
          </a:p>
          <a:p>
            <a:pPr marL="342900" lvl="1" indent="-171450">
              <a:lnSpc>
                <a:spcPct val="81000"/>
              </a:lnSpc>
              <a:spcBef>
                <a:spcPts val="375"/>
              </a:spcBef>
              <a:defRPr sz="4400"/>
            </a:pPr>
            <a:r>
              <a:rPr sz="2000" dirty="0">
                <a:solidFill>
                  <a:schemeClr val="bg1"/>
                </a:solidFill>
                <a:cs typeface="Times New Roman" panose="02020603050405020304" pitchFamily="18" charset="0"/>
              </a:rPr>
              <a:t>Reference cell with natural Hg and Helium for feedback laser signal</a:t>
            </a:r>
          </a:p>
          <a:p>
            <a:pPr>
              <a:lnSpc>
                <a:spcPct val="81000"/>
              </a:lnSpc>
              <a:defRPr sz="5000"/>
            </a:pPr>
            <a:r>
              <a:rPr sz="2000" dirty="0">
                <a:solidFill>
                  <a:schemeClr val="bg1"/>
                </a:solidFill>
                <a:cs typeface="Times New Roman" panose="02020603050405020304" pitchFamily="18" charset="0"/>
              </a:rPr>
              <a:t>Design and fabricate the feedback locking circuit so the laser locks at two frequencies during the pump and probe phases with a Hg reference cell. </a:t>
            </a:r>
          </a:p>
        </p:txBody>
      </p:sp>
      <p:sp>
        <p:nvSpPr>
          <p:cNvPr id="745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11012042" y="6354248"/>
            <a:ext cx="341758" cy="36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9" tIns="91439" r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fld id="{86CB4B4D-7CA3-9044-876B-883B54F8677D}" type="slidenum">
              <a:rPr lang="en-US" sz="1200" smtClean="0">
                <a:latin typeface="+mn-lt"/>
              </a:rPr>
              <a:pPr/>
              <a:t>16</a:t>
            </a:fld>
            <a:endParaRPr sz="1200" dirty="0">
              <a:latin typeface="+mn-lt"/>
            </a:endParaRPr>
          </a:p>
        </p:txBody>
      </p:sp>
      <p:pic>
        <p:nvPicPr>
          <p:cNvPr id="74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945" y="1280109"/>
            <a:ext cx="3414546" cy="3035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741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99" y="1280109"/>
            <a:ext cx="3414545" cy="3035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Content Placeholder 4" descr="Content Placeholder 4"/>
          <p:cNvPicPr>
            <a:picLocks noChangeAspect="1"/>
          </p:cNvPicPr>
          <p:nvPr/>
        </p:nvPicPr>
        <p:blipFill>
          <a:blip r:embed="rId4"/>
          <a:srcRect r="307" b="3728"/>
          <a:stretch>
            <a:fillRect/>
          </a:stretch>
        </p:blipFill>
        <p:spPr>
          <a:xfrm>
            <a:off x="7637225" y="3764563"/>
            <a:ext cx="4076015" cy="1591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Content Placeholder 7" descr="Content Placeholder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0392" y="1280109"/>
            <a:ext cx="2923263" cy="2192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Content Placeholder 5" descr="Content Placeholder 5"/>
          <p:cNvPicPr>
            <a:picLocks noChangeAspect="1"/>
          </p:cNvPicPr>
          <p:nvPr/>
        </p:nvPicPr>
        <p:blipFill>
          <a:blip r:embed="rId6"/>
          <a:srcRect l="29997" r="19476" b="42896"/>
          <a:stretch>
            <a:fillRect/>
          </a:stretch>
        </p:blipFill>
        <p:spPr>
          <a:xfrm rot="5400000">
            <a:off x="10434698" y="1386967"/>
            <a:ext cx="1402353" cy="118863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C8F362-F658-679E-81B5-CC15F02469C0}"/>
              </a:ext>
            </a:extLst>
          </p:cNvPr>
          <p:cNvSpPr txBox="1"/>
          <p:nvPr/>
        </p:nvSpPr>
        <p:spPr>
          <a:xfrm>
            <a:off x="7362491" y="5762171"/>
            <a:ext cx="317906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More Tuesday!</a:t>
            </a:r>
          </a:p>
        </p:txBody>
      </p:sp>
    </p:spTree>
    <p:extLst>
      <p:ext uri="{BB962C8B-B14F-4D97-AF65-F5344CB8AC3E}">
        <p14:creationId xmlns:p14="http://schemas.microsoft.com/office/powerpoint/2010/main" val="4127389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13260-CF0D-DB4B-B231-6A41C4CF8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116" y="305693"/>
            <a:ext cx="9136557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cs typeface="Times New Roman" panose="02020603050405020304" pitchFamily="18" charset="0"/>
              </a:rPr>
              <a:t>Optically pumped alkali magnetometers  </a:t>
            </a:r>
            <a:br>
              <a:rPr lang="en-US" sz="3200" dirty="0">
                <a:cs typeface="Times New Roman" panose="02020603050405020304" pitchFamily="18" charset="0"/>
              </a:rPr>
            </a:br>
            <a:r>
              <a:rPr lang="en-US" sz="3200" dirty="0">
                <a:cs typeface="Times New Roman" panose="02020603050405020304" pitchFamily="18" charset="0"/>
              </a:rPr>
              <a:t>(Rb OPMs)</a:t>
            </a:r>
            <a:br>
              <a:rPr lang="en-US" sz="3200" dirty="0">
                <a:cs typeface="Times New Roman" panose="02020603050405020304" pitchFamily="18" charset="0"/>
              </a:rPr>
            </a:br>
            <a:r>
              <a:rPr lang="en-US" sz="3200" dirty="0">
                <a:cs typeface="Times New Roman" panose="02020603050405020304" pitchFamily="18" charset="0"/>
              </a:rPr>
              <a:t>Collaboration with T. </a:t>
            </a:r>
            <a:r>
              <a:rPr lang="en-US" sz="3200" dirty="0" err="1">
                <a:cs typeface="Times New Roman" panose="02020603050405020304" pitchFamily="18" charset="0"/>
              </a:rPr>
              <a:t>Kornack</a:t>
            </a:r>
            <a:r>
              <a:rPr lang="en-US" sz="3200" dirty="0">
                <a:cs typeface="Times New Roman" panose="02020603050405020304" pitchFamily="18" charset="0"/>
              </a:rPr>
              <a:t>, M. Limes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4CAE5-250B-174B-9353-7FE5BA230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CA83-E533-4D4F-B6D2-3736B25222B3}" type="slidenum">
              <a:rPr lang="en-US" smtClean="0"/>
              <a:t>17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B78ED0-C375-FCCB-F3C1-1BB2CA5D5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308" y="1631256"/>
            <a:ext cx="8585383" cy="49678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F6055B-0AE2-0DDD-E74E-0D5D3C033E91}"/>
              </a:ext>
            </a:extLst>
          </p:cNvPr>
          <p:cNvSpPr txBox="1"/>
          <p:nvPr/>
        </p:nvSpPr>
        <p:spPr>
          <a:xfrm rot="2151901">
            <a:off x="3384032" y="3614441"/>
            <a:ext cx="2260214" cy="461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Averaging noise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036E1E-98C9-B41F-FEC5-6D7CC7A8CD64}"/>
              </a:ext>
            </a:extLst>
          </p:cNvPr>
          <p:cNvSpPr txBox="1"/>
          <p:nvPr/>
        </p:nvSpPr>
        <p:spPr>
          <a:xfrm rot="18932626">
            <a:off x="8764243" y="4053506"/>
            <a:ext cx="785787" cy="461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Drift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8FC937-0E24-015F-483B-8E8DB0A8268E}"/>
              </a:ext>
            </a:extLst>
          </p:cNvPr>
          <p:cNvSpPr txBox="1"/>
          <p:nvPr/>
        </p:nvSpPr>
        <p:spPr>
          <a:xfrm>
            <a:off x="6978796" y="3536988"/>
            <a:ext cx="922022" cy="461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60 Hz</a:t>
            </a:r>
          </a:p>
        </p:txBody>
      </p:sp>
    </p:spTree>
    <p:extLst>
      <p:ext uri="{BB962C8B-B14F-4D97-AF65-F5344CB8AC3E}">
        <p14:creationId xmlns:p14="http://schemas.microsoft.com/office/powerpoint/2010/main" val="1153630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FF377-D090-3481-6C9D-8FB886D26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Soon…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46F50-1E39-8CE3-E177-0E0D415D623B}"/>
              </a:ext>
            </a:extLst>
          </p:cNvPr>
          <p:cNvSpPr txBox="1"/>
          <p:nvPr/>
        </p:nvSpPr>
        <p:spPr>
          <a:xfrm>
            <a:off x="838200" y="1825625"/>
            <a:ext cx="10282881" cy="304698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Temperature Control for MSR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Refined FEW studies to understand shielding factor/layer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Magnetic Contamination Scanning Upgrades: sensitivity better than 0.1 </a:t>
            </a:r>
            <a:r>
              <a:rPr lang="en-US" sz="3200" dirty="0" err="1">
                <a:solidFill>
                  <a:schemeClr val="bg1"/>
                </a:solidFill>
              </a:rPr>
              <a:t>nT</a:t>
            </a:r>
            <a:endParaRPr lang="en-US" sz="3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</a:rPr>
              <a:t>NiP</a:t>
            </a:r>
            <a:r>
              <a:rPr lang="en-US" sz="3200" dirty="0">
                <a:solidFill>
                  <a:schemeClr val="bg1"/>
                </a:solidFill>
              </a:rPr>
              <a:t> and </a:t>
            </a:r>
            <a:r>
              <a:rPr lang="en-US" sz="3200" dirty="0" err="1">
                <a:solidFill>
                  <a:schemeClr val="bg1"/>
                </a:solidFill>
              </a:rPr>
              <a:t>NiMo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3200" dirty="0">
                <a:solidFill>
                  <a:schemeClr val="bg1"/>
                </a:solidFill>
              </a:rPr>
              <a:t>DLC for HV electrodes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First </a:t>
            </a:r>
            <a:r>
              <a:rPr lang="en-US" sz="3200" b="1" dirty="0" err="1">
                <a:solidFill>
                  <a:schemeClr val="bg1"/>
                </a:solidFill>
              </a:rPr>
              <a:t>nEDM</a:t>
            </a:r>
            <a:r>
              <a:rPr lang="en-US" sz="3200" b="1" dirty="0">
                <a:solidFill>
                  <a:schemeClr val="bg1"/>
                </a:solidFill>
              </a:rPr>
              <a:t> measurements!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EFA60-315C-FFAF-7431-D3A656F34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18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4108D8B-B5C7-609C-23F1-4AFB0068D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98884"/>
            <a:ext cx="10515600" cy="365125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506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AD526-6299-79FE-4089-E5B1A6C24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2766218"/>
            <a:ext cx="10515600" cy="1325563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92684-33AB-6570-B671-87AD267D9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685" y="635635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A4A86-85B1-69A0-2F71-C9303179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91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BB3F5-F6FF-F8ED-3A73-8D9FBCD81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2</a:t>
            </a:fld>
            <a:endParaRPr lang="en-US"/>
          </a:p>
        </p:txBody>
      </p:sp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5" name="Chart 4">
                <a:extLst>
                  <a:ext uri="{FF2B5EF4-FFF2-40B4-BE49-F238E27FC236}">
                    <a16:creationId xmlns:a16="http://schemas.microsoft.com/office/drawing/2014/main" id="{1288DE2A-B8BF-91E9-B495-58C2DAE8706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35535196"/>
                  </p:ext>
                </p:extLst>
              </p:nvPr>
            </p:nvGraphicFramePr>
            <p:xfrm>
              <a:off x="3915228" y="0"/>
              <a:ext cx="6858000" cy="68580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Chart 4">
                <a:extLst>
                  <a:ext uri="{FF2B5EF4-FFF2-40B4-BE49-F238E27FC236}">
                    <a16:creationId xmlns:a16="http://schemas.microsoft.com/office/drawing/2014/main" id="{1288DE2A-B8BF-91E9-B495-58C2DAE870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15228" y="0"/>
                <a:ext cx="6858000" cy="685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EA687DD-2D01-33A2-846B-BFDAEBD71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745AD18-3FFC-75EC-B180-BA0A53AD2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A8F407-CDF0-003A-A642-E15B1BE27506}"/>
              </a:ext>
            </a:extLst>
          </p:cNvPr>
          <p:cNvSpPr txBox="1"/>
          <p:nvPr/>
        </p:nvSpPr>
        <p:spPr>
          <a:xfrm>
            <a:off x="0" y="2826212"/>
            <a:ext cx="3962401" cy="144655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The LANL </a:t>
            </a:r>
            <a:r>
              <a:rPr lang="en-US" sz="4400" dirty="0" err="1">
                <a:solidFill>
                  <a:schemeClr val="bg1"/>
                </a:solidFill>
              </a:rPr>
              <a:t>nEDM</a:t>
            </a:r>
            <a:r>
              <a:rPr lang="en-US" sz="4400" dirty="0">
                <a:solidFill>
                  <a:schemeClr val="bg1"/>
                </a:solidFill>
              </a:rPr>
              <a:t> Collaboration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7AC5A5-CAB5-8E1E-9BC9-F7E029B5C7B3}"/>
              </a:ext>
            </a:extLst>
          </p:cNvPr>
          <p:cNvSpPr txBox="1"/>
          <p:nvPr/>
        </p:nvSpPr>
        <p:spPr>
          <a:xfrm>
            <a:off x="188686" y="6337401"/>
            <a:ext cx="509451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This work is funded by LANL LDRD, NSF, and DOE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542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C7CFA-47CE-3C53-166B-4CD2D0FAC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LANL </a:t>
            </a:r>
            <a:r>
              <a:rPr lang="en-US" dirty="0" err="1"/>
              <a:t>nEDM</a:t>
            </a:r>
            <a:r>
              <a:rPr lang="en-US" dirty="0"/>
              <a:t> Talks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A708ABC-38F1-8B02-386F-20667E94EA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1085201"/>
              </p:ext>
            </p:extLst>
          </p:nvPr>
        </p:nvGraphicFramePr>
        <p:xfrm>
          <a:off x="838200" y="1825625"/>
          <a:ext cx="10515600" cy="347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26831878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97428558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33044402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5691458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Speaker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178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Magnetic Mapping Amelioration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Austin Reid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4:50 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218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199Hg magnetometer for LANL </a:t>
                      </a:r>
                      <a:r>
                        <a:rPr lang="en-US" dirty="0" err="1"/>
                        <a:t>nEDM</a:t>
                      </a:r>
                      <a:r>
                        <a:rPr lang="en-US" dirty="0"/>
                        <a:t> 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Jennie 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5:10 PM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888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Characterization of the magnetically Shielded room for the LANL </a:t>
                      </a:r>
                      <a:r>
                        <a:rPr lang="en-US" dirty="0" err="1"/>
                        <a:t>nEDM</a:t>
                      </a:r>
                      <a:r>
                        <a:rPr lang="en-US" dirty="0"/>
                        <a:t> 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Felicity Hills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2:00 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771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B0 magnet for the LANL </a:t>
                      </a:r>
                      <a:r>
                        <a:rPr lang="en-US" dirty="0" err="1"/>
                        <a:t>nEDM</a:t>
                      </a:r>
                      <a:r>
                        <a:rPr lang="en-US" dirty="0"/>
                        <a:t> 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Dillon Buskirk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Wednesday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2:20 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146916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59E13D-4805-6C92-B169-DDD20418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09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845CF-173E-6DD8-C9BD-1D7C0A61E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7657"/>
            <a:ext cx="10515600" cy="55093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How do we reach ~2x10</a:t>
            </a:r>
            <a:r>
              <a:rPr lang="en-US" sz="3600" baseline="30000" dirty="0"/>
              <a:t>-27</a:t>
            </a:r>
            <a:r>
              <a:rPr lang="en-US" sz="3600" dirty="0"/>
              <a:t> e-cm in a Ramsey Separated Oscillatory Field </a:t>
            </a:r>
            <a:r>
              <a:rPr lang="en-US" sz="3600" dirty="0" err="1"/>
              <a:t>nEDM</a:t>
            </a:r>
            <a:r>
              <a:rPr lang="en-US" sz="3600" dirty="0"/>
              <a:t> Experiment? </a:t>
            </a:r>
            <a:r>
              <a:rPr lang="en-US" sz="3600" dirty="0">
                <a:sym typeface="Wingdings" pitchFamily="2" charset="2"/>
              </a:rPr>
              <a:t> </a:t>
            </a:r>
            <a:r>
              <a:rPr lang="en-US" sz="3600" dirty="0">
                <a:solidFill>
                  <a:schemeClr val="accent1"/>
                </a:solidFill>
                <a:sym typeface="Wingdings" pitchFamily="2" charset="2"/>
              </a:rPr>
              <a:t>Statistical Sensitivity and Magnetics</a:t>
            </a:r>
            <a:endParaRPr lang="en-US" sz="36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AB4DA7-B8F3-DED0-4388-C0BC02DE1BB6}"/>
                  </a:ext>
                </a:extLst>
              </p:cNvPr>
              <p:cNvSpPr txBox="1"/>
              <p:nvPr/>
            </p:nvSpPr>
            <p:spPr>
              <a:xfrm>
                <a:off x="595086" y="2890647"/>
                <a:ext cx="3802743" cy="1076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𝑓𝑟𝑒𝑒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AB4DA7-B8F3-DED0-4388-C0BC02DE1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86" y="2890647"/>
                <a:ext cx="3802743" cy="1076705"/>
              </a:xfrm>
              <a:prstGeom prst="rect">
                <a:avLst/>
              </a:prstGeom>
              <a:blipFill>
                <a:blip r:embed="rId2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619682D-F5C7-0B55-4B64-5E1BFE87E4BD}"/>
              </a:ext>
            </a:extLst>
          </p:cNvPr>
          <p:cNvSpPr txBox="1"/>
          <p:nvPr/>
        </p:nvSpPr>
        <p:spPr>
          <a:xfrm>
            <a:off x="5460999" y="2575898"/>
            <a:ext cx="5529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365 days of data collection, we need:</a:t>
            </a:r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47839E94-1E74-2FC3-983E-31E438839C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4216642"/>
                  </p:ext>
                </p:extLst>
              </p:nvPr>
            </p:nvGraphicFramePr>
            <p:xfrm>
              <a:off x="5460999" y="3052952"/>
              <a:ext cx="4829630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4815">
                      <a:extLst>
                        <a:ext uri="{9D8B030D-6E8A-4147-A177-3AD203B41FA5}">
                          <a16:colId xmlns:a16="http://schemas.microsoft.com/office/drawing/2014/main" val="1224616988"/>
                        </a:ext>
                      </a:extLst>
                    </a:gridCol>
                    <a:gridCol w="2414815">
                      <a:extLst>
                        <a:ext uri="{9D8B030D-6E8A-4147-A177-3AD203B41FA5}">
                          <a16:colId xmlns:a16="http://schemas.microsoft.com/office/drawing/2014/main" val="3646005643"/>
                        </a:ext>
                      </a:extLst>
                    </a:gridCol>
                  </a:tblGrid>
                  <a:tr h="344087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Approx. Value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8688957"/>
                      </a:ext>
                    </a:extLst>
                  </a:tr>
                  <a:tr h="344087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39,000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0347215"/>
                      </a:ext>
                    </a:extLst>
                  </a:tr>
                  <a:tr h="344087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180 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7815817"/>
                      </a:ext>
                    </a:extLst>
                  </a:tr>
                  <a:tr h="344087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12 kV/cm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5441302"/>
                      </a:ext>
                    </a:extLst>
                  </a:tr>
                  <a:tr h="3440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0.85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605583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47839E94-1E74-2FC3-983E-31E438839C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4216642"/>
                  </p:ext>
                </p:extLst>
              </p:nvPr>
            </p:nvGraphicFramePr>
            <p:xfrm>
              <a:off x="5460999" y="3052952"/>
              <a:ext cx="4829630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4815">
                      <a:extLst>
                        <a:ext uri="{9D8B030D-6E8A-4147-A177-3AD203B41FA5}">
                          <a16:colId xmlns:a16="http://schemas.microsoft.com/office/drawing/2014/main" val="1224616988"/>
                        </a:ext>
                      </a:extLst>
                    </a:gridCol>
                    <a:gridCol w="2414815">
                      <a:extLst>
                        <a:ext uri="{9D8B030D-6E8A-4147-A177-3AD203B41FA5}">
                          <a16:colId xmlns:a16="http://schemas.microsoft.com/office/drawing/2014/main" val="364600564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Approx. Value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868895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39,000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034721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180 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781581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12 kV/cm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54413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406897" r="-101047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0.85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6055833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42E5DF8-E59B-A3F2-1F61-3B6753FE6C7F}"/>
              </a:ext>
            </a:extLst>
          </p:cNvPr>
          <p:cNvSpPr txBox="1"/>
          <p:nvPr/>
        </p:nvSpPr>
        <p:spPr>
          <a:xfrm>
            <a:off x="3106057" y="5436715"/>
            <a:ext cx="5210629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How are we doing it?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C4E7F2-47C5-3950-9446-45312B69A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62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7672E-57CD-9E8D-E1EE-68CB4E5F7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 ~ 39,000 UCN</a:t>
            </a:r>
          </a:p>
        </p:txBody>
      </p:sp>
      <p:pic>
        <p:nvPicPr>
          <p:cNvPr id="7" name="Content Placeholder 6" descr="Diagram of a machine with text and words&#10;&#10;Description automatically generated">
            <a:extLst>
              <a:ext uri="{FF2B5EF4-FFF2-40B4-BE49-F238E27FC236}">
                <a16:creationId xmlns:a16="http://schemas.microsoft.com/office/drawing/2014/main" id="{29D2D916-7FED-1507-4218-E9E6143B1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6068" y="1332706"/>
            <a:ext cx="5586391" cy="566229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C2100F-A5B2-7348-B72B-04301F36D04D}"/>
              </a:ext>
            </a:extLst>
          </p:cNvPr>
          <p:cNvSpPr txBox="1"/>
          <p:nvPr/>
        </p:nvSpPr>
        <p:spPr>
          <a:xfrm>
            <a:off x="8684989" y="2011938"/>
            <a:ext cx="3376381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Spallation neutrons with an SD2 converter</a:t>
            </a:r>
          </a:p>
        </p:txBody>
      </p:sp>
      <p:pic>
        <p:nvPicPr>
          <p:cNvPr id="1026" name="Picture 2" descr="Events">
            <a:extLst>
              <a:ext uri="{FF2B5EF4-FFF2-40B4-BE49-F238E27FC236}">
                <a16:creationId xmlns:a16="http://schemas.microsoft.com/office/drawing/2014/main" id="{E7CC8D67-9E7C-BD64-3A9F-3D3BF209D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5" y="1690688"/>
            <a:ext cx="3875314" cy="375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CEA975-D286-E145-D68F-5D9FE510E96E}"/>
              </a:ext>
            </a:extLst>
          </p:cNvPr>
          <p:cNvSpPr txBox="1"/>
          <p:nvPr/>
        </p:nvSpPr>
        <p:spPr>
          <a:xfrm>
            <a:off x="1059541" y="5488827"/>
            <a:ext cx="3439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Tour Thursday!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1C381A-5D14-1974-59B1-309B9D377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32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FB4A4-4614-4FAD-F574-205401503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 ~ 39,000 UCN; T ~ 180 s</a:t>
            </a:r>
            <a:r>
              <a:rPr lang="en-US" baseline="30000" dirty="0"/>
              <a:t> </a:t>
            </a:r>
            <a:endParaRPr lang="en-US" dirty="0"/>
          </a:p>
        </p:txBody>
      </p:sp>
      <p:pic>
        <p:nvPicPr>
          <p:cNvPr id="5" name="Content Placeholder 4" descr="A graph of a normalized unloader&#10;&#10;Description automatically generated">
            <a:extLst>
              <a:ext uri="{FF2B5EF4-FFF2-40B4-BE49-F238E27FC236}">
                <a16:creationId xmlns:a16="http://schemas.microsoft.com/office/drawing/2014/main" id="{6BEF347B-E8FC-5F1D-5588-D4E67935B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5849" y="1686434"/>
            <a:ext cx="4518697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DAA223-99B9-0306-6FB5-3D5BC010EFC3}"/>
              </a:ext>
            </a:extLst>
          </p:cNvPr>
          <p:cNvSpPr txBox="1"/>
          <p:nvPr/>
        </p:nvSpPr>
        <p:spPr>
          <a:xfrm>
            <a:off x="5319482" y="5985718"/>
            <a:ext cx="326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Ito, et al (2018)</a:t>
            </a:r>
          </a:p>
        </p:txBody>
      </p:sp>
      <p:pic>
        <p:nvPicPr>
          <p:cNvPr id="8" name="Picture 7" descr="A graph with blue dots and numbers&#10;&#10;Description automatically generated">
            <a:extLst>
              <a:ext uri="{FF2B5EF4-FFF2-40B4-BE49-F238E27FC236}">
                <a16:creationId xmlns:a16="http://schemas.microsoft.com/office/drawing/2014/main" id="{61380A2C-F0C2-33EF-D3ED-7FEB67AD6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43" y="1823300"/>
            <a:ext cx="6313714" cy="40776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AED66E-D29A-E265-5F80-98AF369E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87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een machine with many parts&#10;&#10;Description automatically generated with medium confidence">
            <a:extLst>
              <a:ext uri="{FF2B5EF4-FFF2-40B4-BE49-F238E27FC236}">
                <a16:creationId xmlns:a16="http://schemas.microsoft.com/office/drawing/2014/main" id="{E09A2672-0BD8-62C5-7190-A16D1D49D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3262" y="752247"/>
            <a:ext cx="7901562" cy="61057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CBC453-DD33-EA9C-CD95-5AB9CA8F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 Under Development…</a:t>
            </a:r>
          </a:p>
        </p:txBody>
      </p:sp>
      <p:pic>
        <p:nvPicPr>
          <p:cNvPr id="4" name="Content Placeholder 5" descr="A large metal object with many round holes&#10;&#10;Description automatically generated with medium confidence">
            <a:extLst>
              <a:ext uri="{FF2B5EF4-FFF2-40B4-BE49-F238E27FC236}">
                <a16:creationId xmlns:a16="http://schemas.microsoft.com/office/drawing/2014/main" id="{D1E473B6-CAE2-E734-4395-3E8A3CB33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-1" b="18"/>
          <a:stretch/>
        </p:blipFill>
        <p:spPr>
          <a:xfrm>
            <a:off x="7077376" y="1840139"/>
            <a:ext cx="4276424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3CD443-986D-4D6B-B0E3-05F35DE195B8}"/>
              </a:ext>
            </a:extLst>
          </p:cNvPr>
          <p:cNvSpPr txBox="1"/>
          <p:nvPr/>
        </p:nvSpPr>
        <p:spPr>
          <a:xfrm>
            <a:off x="7180790" y="752247"/>
            <a:ext cx="4069595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External pi/2, Reduce RF interference with Fiberglass Vacuum Chamber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~ 10</a:t>
            </a:r>
            <a:r>
              <a:rPr lang="en-US" baseline="30000" dirty="0">
                <a:solidFill>
                  <a:schemeClr val="bg1"/>
                </a:solidFill>
              </a:rPr>
              <a:t>-6 </a:t>
            </a:r>
            <a:r>
              <a:rPr lang="en-US" dirty="0">
                <a:solidFill>
                  <a:schemeClr val="bg1"/>
                </a:solidFill>
              </a:rPr>
              <a:t>Torr before most recent upgrade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409230-840D-1AD7-D96D-BA811216B2F3}"/>
              </a:ext>
            </a:extLst>
          </p:cNvPr>
          <p:cNvSpPr txBox="1"/>
          <p:nvPr/>
        </p:nvSpPr>
        <p:spPr>
          <a:xfrm>
            <a:off x="-351692" y="5181600"/>
            <a:ext cx="212187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Cell Valve Actuator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C10067-8EFC-B7C4-49CE-6E76C0A01EFC}"/>
              </a:ext>
            </a:extLst>
          </p:cNvPr>
          <p:cNvSpPr txBox="1"/>
          <p:nvPr/>
        </p:nvSpPr>
        <p:spPr>
          <a:xfrm>
            <a:off x="5732445" y="4215025"/>
            <a:ext cx="727109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Valve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1022E62-6444-6311-662F-DDDB2F361277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4312508" y="4399691"/>
            <a:ext cx="1419937" cy="44415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21FD469-6B36-A9F0-C407-982037A4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71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EE98B-E487-A8E1-E15A-790819331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Characterizing 𝛼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D816D6-BD51-B650-A2DF-467FBCBA6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67" y="1327548"/>
            <a:ext cx="4436710" cy="5361025"/>
          </a:xfrm>
          <a:prstGeom prst="rect">
            <a:avLst/>
          </a:prstGeom>
        </p:spPr>
      </p:pic>
      <p:pic>
        <p:nvPicPr>
          <p:cNvPr id="6" name="Picture 5" descr="A close-up of a machine&#10;&#10;Description automatically generated">
            <a:extLst>
              <a:ext uri="{FF2B5EF4-FFF2-40B4-BE49-F238E27FC236}">
                <a16:creationId xmlns:a16="http://schemas.microsoft.com/office/drawing/2014/main" id="{7C6F017F-1A3F-113F-842C-E893816A9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91515" y="1997676"/>
            <a:ext cx="5361025" cy="4020769"/>
          </a:xfrm>
          <a:prstGeom prst="rect">
            <a:avLst/>
          </a:prstGeom>
        </p:spPr>
      </p:pic>
      <p:pic>
        <p:nvPicPr>
          <p:cNvPr id="7" name="Content Placeholder 6" descr="A colorful tube with holes&#10;&#10;Description automatically generated with medium confidence">
            <a:extLst>
              <a:ext uri="{FF2B5EF4-FFF2-40B4-BE49-F238E27FC236}">
                <a16:creationId xmlns:a16="http://schemas.microsoft.com/office/drawing/2014/main" id="{7A4B04AA-1DAA-A746-0581-AB49F1010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776" y="1342735"/>
            <a:ext cx="2731957" cy="53306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577CF7-B8DB-AB77-BB2C-2B19B4CF5B7A}"/>
              </a:ext>
            </a:extLst>
          </p:cNvPr>
          <p:cNvSpPr/>
          <p:nvPr/>
        </p:nvSpPr>
        <p:spPr>
          <a:xfrm>
            <a:off x="113267" y="1501524"/>
            <a:ext cx="1033362" cy="486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E2791C-66FD-1134-6671-BA743EEB720D}"/>
              </a:ext>
            </a:extLst>
          </p:cNvPr>
          <p:cNvSpPr txBox="1"/>
          <p:nvPr/>
        </p:nvSpPr>
        <p:spPr>
          <a:xfrm>
            <a:off x="9455593" y="5750055"/>
            <a:ext cx="2514321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Double layer modified cos(𝜃) spin transport coils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DBD83B-FC6B-6085-9A07-A026275E82F3}"/>
              </a:ext>
            </a:extLst>
          </p:cNvPr>
          <p:cNvSpPr txBox="1"/>
          <p:nvPr/>
        </p:nvSpPr>
        <p:spPr>
          <a:xfrm>
            <a:off x="5562879" y="1720421"/>
            <a:ext cx="212187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Spin Analyzer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88AA0A-5A71-B501-35D0-D04CD21AB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78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E9B99-35B2-C8D3-B25D-755800ED8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UCN Transport Study</a:t>
            </a:r>
          </a:p>
        </p:txBody>
      </p:sp>
      <p:pic>
        <p:nvPicPr>
          <p:cNvPr id="5" name="Content Placeholder 4" descr="A computer generated image of a machine&#10;&#10;Description automatically generated with medium confidence">
            <a:extLst>
              <a:ext uri="{FF2B5EF4-FFF2-40B4-BE49-F238E27FC236}">
                <a16:creationId xmlns:a16="http://schemas.microsoft.com/office/drawing/2014/main" id="{2DEC3433-FFFA-1749-9677-001F6FDE4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74268"/>
            <a:ext cx="5655695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89239A-A264-6AF2-DA2B-12A7C1341FC2}"/>
              </a:ext>
            </a:extLst>
          </p:cNvPr>
          <p:cNvSpPr/>
          <p:nvPr/>
        </p:nvSpPr>
        <p:spPr>
          <a:xfrm>
            <a:off x="7620000" y="2144485"/>
            <a:ext cx="2728686" cy="256902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5AE710-DF1F-A53C-D0EA-82413FF1CFE3}"/>
              </a:ext>
            </a:extLst>
          </p:cNvPr>
          <p:cNvSpPr/>
          <p:nvPr/>
        </p:nvSpPr>
        <p:spPr>
          <a:xfrm>
            <a:off x="7376200" y="3094779"/>
            <a:ext cx="457200" cy="1822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STC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E139EB-F93F-8164-1220-E1E5FA4CCD87}"/>
              </a:ext>
            </a:extLst>
          </p:cNvPr>
          <p:cNvSpPr/>
          <p:nvPr/>
        </p:nvSpPr>
        <p:spPr>
          <a:xfrm>
            <a:off x="7833400" y="3082422"/>
            <a:ext cx="2343471" cy="1946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8CA20F-1C89-1C1C-A2CC-4EEA5AEC38FD}"/>
              </a:ext>
            </a:extLst>
          </p:cNvPr>
          <p:cNvSpPr/>
          <p:nvPr/>
        </p:nvSpPr>
        <p:spPr>
          <a:xfrm>
            <a:off x="10176872" y="3094779"/>
            <a:ext cx="457200" cy="1822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STC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C82211-0BC9-B091-3103-E50B6D96A61A}"/>
              </a:ext>
            </a:extLst>
          </p:cNvPr>
          <p:cNvSpPr/>
          <p:nvPr/>
        </p:nvSpPr>
        <p:spPr>
          <a:xfrm>
            <a:off x="10634073" y="3094779"/>
            <a:ext cx="189662" cy="118624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48B035-6788-A8C5-84AB-1B589CD69142}"/>
              </a:ext>
            </a:extLst>
          </p:cNvPr>
          <p:cNvSpPr txBox="1"/>
          <p:nvPr/>
        </p:nvSpPr>
        <p:spPr>
          <a:xfrm>
            <a:off x="8525378" y="3959752"/>
            <a:ext cx="102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MSR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27968F-C5CB-4CD0-5A8B-2F4C718A3005}"/>
              </a:ext>
            </a:extLst>
          </p:cNvPr>
          <p:cNvSpPr txBox="1"/>
          <p:nvPr/>
        </p:nvSpPr>
        <p:spPr>
          <a:xfrm>
            <a:off x="9307877" y="5253432"/>
            <a:ext cx="1421027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Spin Analyzer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5E9DB79-C8E6-0AD1-247E-BB5CD5E4B0C2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10018391" y="4379627"/>
            <a:ext cx="710513" cy="87380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21C832F7-9D55-F43E-4C44-0279034B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9D805-4D10-E847-B767-F15B146186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89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</TotalTime>
  <Words>453</Words>
  <Application>Microsoft Macintosh PowerPoint</Application>
  <PresentationFormat>Widescreen</PresentationFormat>
  <Paragraphs>111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Office Theme</vt:lpstr>
      <vt:lpstr>The Los Alamos National Laboratory nEDM Experiment</vt:lpstr>
      <vt:lpstr>PowerPoint Presentation</vt:lpstr>
      <vt:lpstr>Upcoming LANL nEDM Talks</vt:lpstr>
      <vt:lpstr>PowerPoint Presentation</vt:lpstr>
      <vt:lpstr>N ~ 39,000 UCN</vt:lpstr>
      <vt:lpstr>N ~ 39,000 UCN; T ~ 180 s </vt:lpstr>
      <vt:lpstr>HV Under Development…</vt:lpstr>
      <vt:lpstr>Characterizing 𝛼</vt:lpstr>
      <vt:lpstr>Upcoming UCN Transport Study</vt:lpstr>
      <vt:lpstr>Magnetic Field Requirements (uniformity, stability)</vt:lpstr>
      <vt:lpstr>Magnetic Uniformity</vt:lpstr>
      <vt:lpstr>First tests of B0 performance</vt:lpstr>
      <vt:lpstr>Magnetic Contamination Scanning</vt:lpstr>
      <vt:lpstr>Magnetic Contamination Scanning</vt:lpstr>
      <vt:lpstr>Magnetic Field Stability</vt:lpstr>
      <vt:lpstr>Hg-199 (co)magnetometers</vt:lpstr>
      <vt:lpstr>Optically pumped alkali magnetometers   (Rb OPMs) Collaboration with T. Kornack, M. Limes</vt:lpstr>
      <vt:lpstr>Coming Soon…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here</dc:title>
  <dc:creator>Hills, Felicity</dc:creator>
  <cp:lastModifiedBy>Hills, Felicity</cp:lastModifiedBy>
  <cp:revision>12</cp:revision>
  <dcterms:created xsi:type="dcterms:W3CDTF">2023-11-04T21:17:49Z</dcterms:created>
  <dcterms:modified xsi:type="dcterms:W3CDTF">2023-11-06T20:04:07Z</dcterms:modified>
</cp:coreProperties>
</file>