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1" autoAdjust="0"/>
    <p:restoredTop sz="95424" autoAdjust="0"/>
  </p:normalViewPr>
  <p:slideViewPr>
    <p:cSldViewPr snapToGrid="0" showGuides="1">
      <p:cViewPr varScale="1">
        <p:scale>
          <a:sx n="97" d="100"/>
          <a:sy n="97" d="100"/>
        </p:scale>
        <p:origin x="20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40F2B-136D-47FD-9548-3D0BC5BBC39F}" type="datetimeFigureOut">
              <a:rPr lang="en-US" smtClean="0"/>
              <a:t>2023-11-08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384B-0AD1-4758-BB13-9675D9A68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2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6035A-CC7B-4A51-9958-A1DE1E5CF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76437"/>
          </a:xfrm>
        </p:spPr>
        <p:txBody>
          <a:bodyPr anchor="b">
            <a:normAutofit/>
          </a:bodyPr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5DBCD-3FCD-4097-8F62-5D76DB8217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29000"/>
            <a:ext cx="9144000" cy="1828800"/>
          </a:xfrm>
        </p:spPr>
        <p:txBody>
          <a:bodyPr/>
          <a:lstStyle>
            <a:lvl1pPr marL="0" indent="0" algn="ctr">
              <a:buNone/>
              <a:defRPr sz="2400"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2021-11-07</a:t>
            </a:r>
          </a:p>
          <a:p>
            <a:r>
              <a:rPr lang="en-US" dirty="0"/>
              <a:t>Takashi Higuchi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18B71-5033-4EE1-A969-C6618153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E2853-278F-4B07-9E08-18BC93A7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EAF7E-92AE-482A-AB4D-B3C6C9BE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7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F98F-37F1-441E-B033-73643AD4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0771C-0C55-4511-A50A-4FEDB2CA0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717BA-3281-4032-BEAC-3B40C45B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3EF06-446D-4715-83B0-33EE4685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FD0F2-6DFE-40A6-BB83-478EDE39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86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696BCA-ACF9-4D1F-BBA7-B82245B77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1AA2B-D39B-474C-969E-1B3D2D9D2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CD45E-3192-40C4-97D0-FD0FBB740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0065F-7B92-4F1D-9A57-F4ED9E8DF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FFCBD-C3B0-438D-ADEF-03A9AD52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756B4-2565-40C8-AD45-3A4E06F1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365125"/>
            <a:ext cx="11480800" cy="612775"/>
          </a:xfrm>
        </p:spPr>
        <p:txBody>
          <a:bodyPr>
            <a:no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A089E-89F8-41BD-AA54-F35477DE9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219200"/>
            <a:ext cx="11480800" cy="495776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latin typeface="Avenir Next LT Pro" panose="020B0504020202020204" pitchFamily="34" charset="0"/>
              </a:defRPr>
            </a:lvl1pPr>
            <a:lvl2pPr>
              <a:buSzPct val="120000"/>
              <a:defRPr sz="1800">
                <a:latin typeface="Avenir Next LT Pro" panose="020B0504020202020204" pitchFamily="34" charset="0"/>
              </a:defRPr>
            </a:lvl2pPr>
            <a:lvl3pPr marL="1143000" indent="-228600">
              <a:buFont typeface="Avenir Next LT Pro" panose="020B0504020202020204" pitchFamily="34" charset="0"/>
              <a:buChar char="–"/>
              <a:defRPr lang="en-US" sz="1700" dirty="0" smtClean="0">
                <a:latin typeface="Avenir Next LT Pro" panose="020B0504020202020204" pitchFamily="34" charset="0"/>
              </a:defRPr>
            </a:lvl3pPr>
            <a:lvl4pPr>
              <a:defRPr sz="1400">
                <a:latin typeface="Avenir Next LT Pro" panose="020B0504020202020204" pitchFamily="34" charset="0"/>
              </a:defRPr>
            </a:lvl4pPr>
            <a:lvl5pPr>
              <a:defRPr sz="1400"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76BF8-54B9-4524-9940-DF403937A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7500" y="6356350"/>
            <a:ext cx="2743200" cy="365125"/>
          </a:xfrm>
        </p:spPr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D16A7-8BE9-4C59-858E-98BCB6F5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5001" y="6356350"/>
            <a:ext cx="5702299" cy="365125"/>
          </a:xfrm>
        </p:spPr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DBD0D-EDF6-4E5C-804E-A65D1344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356350"/>
            <a:ext cx="2755900" cy="365125"/>
          </a:xfrm>
        </p:spPr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2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68B1-808F-4869-A257-23776EA38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5AE61-8991-4214-99A1-6BCD99805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B07EA-247F-4E97-9C6B-23F86ECB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8C66B-F8F9-46C1-98E1-170F93E93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64C90-F775-46FE-A12E-90F5BC01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6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DD186-7725-4B23-84CC-3E0C42FB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4E41C-A491-47D5-A10B-1F26FB58F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9ED4D-0A1C-4A2F-A99F-46825E841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CFCEE-F813-4440-B0C1-40CA09B6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3D5A0-621B-4FDA-BE77-38698702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5BBF6-8B7E-42E4-8BB9-35E24F584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4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57C2-7A4E-4755-BA80-82A35D6C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14B25-5604-40BF-A133-CF0321FC7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373CB-8AFA-40BB-B197-D7B2BCD68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5B501-6D66-4A85-974E-75294C270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C0323-3FC7-4AD3-B8A2-C9EB75A6C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FB0D19-186F-4C02-A59F-947A2F7D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108D9-B605-43E1-A4B1-B119F9D4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30101B-CA10-4563-9AC6-610B5CA5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B8B7A-232B-4B78-8F4E-26E8674E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23FC2-96A1-45AD-9728-7011E848A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70DC1-A628-4C25-9B7A-CE15DC60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FB8D2-77B1-4458-9F44-ED1F6E8E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6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A1A1D-C6C7-4070-8C4C-FD3475D5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F2D38-DAD1-456D-86C0-B44A4146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E87FD-893C-4B99-A58F-CD631BB0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3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5E423-20A1-414F-912D-8E1CDACC5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D7D78-03AD-423B-9C0D-3EAC75521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2A3BC-1851-4FC0-A678-899D1341D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790F7-96D2-4BA9-9A26-B14A83DDD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495E5-08C1-4DAB-A551-59C69D11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183D6-9408-4C51-B69A-ED7CB4AD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DA773-C5EA-4851-A2D2-72A8290F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64E149-E390-4848-8509-3CCBB1AD5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907B6-7B14-4340-9CB1-603C222C3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C3B1E-1ACD-488B-88E6-20944935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B1E40-B662-4EAA-B03B-472E7A2A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AF830-78B5-40FF-97C3-50735B35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4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00682A-FBB0-433F-9242-88C35B6F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44B78-5113-4DCE-B831-7E6AF6A91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87681-7BE9-4398-A9B0-768700B8A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6D8D5-44C1-45DA-BC55-B337A4753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750DC-9125-4BB9-B0C4-2B7B7CB8F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2E360-1750-4166-B24C-F596F577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8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3508-BEBD-4FB3-FCBD-17EF5F5CB1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 Status of </a:t>
            </a:r>
            <a:br>
              <a:rPr lang="en-US" dirty="0"/>
            </a:br>
            <a:r>
              <a:rPr lang="en-US" dirty="0"/>
              <a:t>a New Research Reactor in Japan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20DAF-733E-D5C3-1939-612C2F676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3429000"/>
            <a:ext cx="9829800" cy="2222500"/>
          </a:xfrm>
        </p:spPr>
        <p:txBody>
          <a:bodyPr>
            <a:normAutofit fontScale="85000" lnSpcReduction="10000"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nEDM2023 - The 5th Workshop on Searches for a Neutron Electric Dipole Moment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2023-11-07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T. Higuchi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M. Arai, M. Hino, M. Sugiyama, N. Sato,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Y. Kawabata, Y. Abe, R. Nakamura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E85DD-1FD7-D9E5-2B17-330A09A0D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559" y="55003"/>
            <a:ext cx="1378482" cy="1626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133A4-FEE5-B291-E3F3-4DC381B24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319" y="242282"/>
            <a:ext cx="1099762" cy="109976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E8CB58-4394-BA0C-1A5A-3484E3E2C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31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1586CA3-7CF2-9832-8706-4A71D1FEA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528" y="2660607"/>
            <a:ext cx="7265450" cy="3567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29D83-ACE4-08BB-1563-EAF51C73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simulations of the CNS moderator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030AB-19E7-1F0E-EF6F-5E44322F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219201"/>
            <a:ext cx="11480800" cy="1706450"/>
          </a:xfrm>
        </p:spPr>
        <p:txBody>
          <a:bodyPr/>
          <a:lstStyle/>
          <a:p>
            <a:r>
              <a:rPr lang="en-US" dirty="0"/>
              <a:t>The first step of simulations with a simple geometry</a:t>
            </a:r>
          </a:p>
          <a:p>
            <a:pPr lvl="1"/>
            <a:r>
              <a:rPr lang="en-US" dirty="0"/>
              <a:t>2 MeV fast neutrons from outside to the inside of the sphere </a:t>
            </a:r>
          </a:p>
          <a:p>
            <a:pPr lvl="1"/>
            <a:r>
              <a:rPr lang="en-US" dirty="0"/>
              <a:t>Moderator material Liq. D</a:t>
            </a:r>
            <a:r>
              <a:rPr lang="en-US" baseline="-25000" dirty="0"/>
              <a:t>2</a:t>
            </a:r>
            <a:r>
              <a:rPr lang="en-US" dirty="0"/>
              <a:t>  (100% ortho) or Liq. H</a:t>
            </a:r>
            <a:r>
              <a:rPr lang="en-US" baseline="-25000" dirty="0"/>
              <a:t>2 </a:t>
            </a:r>
            <a:r>
              <a:rPr lang="en-US" dirty="0"/>
              <a:t>(100% para)</a:t>
            </a:r>
            <a:r>
              <a:rPr lang="en-US" baseline="-25000" dirty="0"/>
              <a:t> </a:t>
            </a:r>
          </a:p>
          <a:p>
            <a:pPr lvl="1"/>
            <a:r>
              <a:rPr lang="en-US" dirty="0"/>
              <a:t>Size of the sphere of D</a:t>
            </a:r>
            <a:r>
              <a:rPr lang="en-US" baseline="-25000" dirty="0"/>
              <a:t>2</a:t>
            </a:r>
            <a:r>
              <a:rPr lang="en-US" dirty="0"/>
              <a:t>O + cold moderator fixed to 500 mm radius, swept moderator thickness</a:t>
            </a:r>
          </a:p>
        </p:txBody>
      </p:sp>
      <p:pic>
        <p:nvPicPr>
          <p:cNvPr id="5" name="図 12">
            <a:extLst>
              <a:ext uri="{FF2B5EF4-FFF2-40B4-BE49-F238E27FC236}">
                <a16:creationId xmlns:a16="http://schemas.microsoft.com/office/drawing/2014/main" id="{81D1942F-C1ED-5745-DE0A-FE1791D03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0" y="3011557"/>
            <a:ext cx="304323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0DEE11C9-B2BD-2D49-3F09-E1EC252F6D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4104" y="4686300"/>
            <a:ext cx="1343025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テキスト ボックス 4">
            <a:extLst>
              <a:ext uri="{FF2B5EF4-FFF2-40B4-BE49-F238E27FC236}">
                <a16:creationId xmlns:a16="http://schemas.microsoft.com/office/drawing/2014/main" id="{37314EC4-0AAA-F5DB-AE2A-263795C63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066" y="4686300"/>
            <a:ext cx="1135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</a:rPr>
              <a:t>500mm</a:t>
            </a:r>
            <a:endParaRPr lang="en-US" altLang="ja-JP" sz="2000" baseline="-25000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5E3986-0723-D6A1-2F8B-F33A16B35A9C}"/>
              </a:ext>
            </a:extLst>
          </p:cNvPr>
          <p:cNvSpPr txBox="1"/>
          <p:nvPr/>
        </p:nvSpPr>
        <p:spPr>
          <a:xfrm>
            <a:off x="2059876" y="5790684"/>
            <a:ext cx="2001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Avenir" panose="020B0503020203020204" pitchFamily="34" charset="0"/>
              </a:rPr>
              <a:t>PHITS (Ver3.23)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E9D3F322-B952-4C85-3B5F-78313445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0C108D8-1421-7681-7D35-43C951436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E5CF3CC-03AF-E4DB-4136-A83B49FEF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19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E3A8-84BF-7E85-6F29-E5F8AA3B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Prioritized neutron instruments</a:t>
            </a:r>
          </a:p>
        </p:txBody>
      </p:sp>
      <p:sp>
        <p:nvSpPr>
          <p:cNvPr id="66" name="Date Placeholder 65">
            <a:extLst>
              <a:ext uri="{FF2B5EF4-FFF2-40B4-BE49-F238E27FC236}">
                <a16:creationId xmlns:a16="http://schemas.microsoft.com/office/drawing/2014/main" id="{A2FFD010-1BA7-F027-8EFD-37499FF3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C4C5C639-0F45-49E4-E2E7-E85A7290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11</a:t>
            </a:fld>
            <a:endParaRPr lang="en-US"/>
          </a:p>
        </p:txBody>
      </p:sp>
      <p:sp>
        <p:nvSpPr>
          <p:cNvPr id="63" name="正方形/長方形 3">
            <a:extLst>
              <a:ext uri="{FF2B5EF4-FFF2-40B4-BE49-F238E27FC236}">
                <a16:creationId xmlns:a16="http://schemas.microsoft.com/office/drawing/2014/main" id="{555A25A2-860D-B92F-3F41-77FE95106004}"/>
              </a:ext>
            </a:extLst>
          </p:cNvPr>
          <p:cNvSpPr/>
          <p:nvPr/>
        </p:nvSpPr>
        <p:spPr>
          <a:xfrm>
            <a:off x="874026" y="840399"/>
            <a:ext cx="10878881" cy="5709134"/>
          </a:xfrm>
          <a:prstGeom prst="rect">
            <a:avLst/>
          </a:prstGeom>
          <a:solidFill>
            <a:schemeClr val="tx2">
              <a:lumMod val="20000"/>
              <a:lumOff val="80000"/>
              <a:alpha val="74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64" name="直線コネクタ 5">
            <a:extLst>
              <a:ext uri="{FF2B5EF4-FFF2-40B4-BE49-F238E27FC236}">
                <a16:creationId xmlns:a16="http://schemas.microsoft.com/office/drawing/2014/main" id="{B122AACC-C67F-C79A-9E26-A24B31D2C471}"/>
              </a:ext>
            </a:extLst>
          </p:cNvPr>
          <p:cNvCxnSpPr>
            <a:cxnSpLocks/>
            <a:stCxn id="63" idx="0"/>
            <a:endCxn id="63" idx="2"/>
          </p:cNvCxnSpPr>
          <p:nvPr/>
        </p:nvCxnSpPr>
        <p:spPr>
          <a:xfrm>
            <a:off x="6313467" y="840399"/>
            <a:ext cx="0" cy="5709134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9" name="直線コネクタ 6">
            <a:extLst>
              <a:ext uri="{FF2B5EF4-FFF2-40B4-BE49-F238E27FC236}">
                <a16:creationId xmlns:a16="http://schemas.microsoft.com/office/drawing/2014/main" id="{F06B0731-A79F-17FA-006C-6A53A04FEF4B}"/>
              </a:ext>
            </a:extLst>
          </p:cNvPr>
          <p:cNvCxnSpPr>
            <a:cxnSpLocks/>
            <a:stCxn id="63" idx="1"/>
            <a:endCxn id="63" idx="3"/>
          </p:cNvCxnSpPr>
          <p:nvPr/>
        </p:nvCxnSpPr>
        <p:spPr>
          <a:xfrm>
            <a:off x="874026" y="3694966"/>
            <a:ext cx="10878881" cy="0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70" name="楕円 9">
            <a:extLst>
              <a:ext uri="{FF2B5EF4-FFF2-40B4-BE49-F238E27FC236}">
                <a16:creationId xmlns:a16="http://schemas.microsoft.com/office/drawing/2014/main" id="{C1BF258A-8357-5B22-B30C-30656EC873B7}"/>
              </a:ext>
            </a:extLst>
          </p:cNvPr>
          <p:cNvSpPr/>
          <p:nvPr/>
        </p:nvSpPr>
        <p:spPr>
          <a:xfrm>
            <a:off x="4479800" y="2526392"/>
            <a:ext cx="4032064" cy="2203267"/>
          </a:xfrm>
          <a:prstGeom prst="ellipse">
            <a:avLst/>
          </a:prstGeom>
          <a:solidFill>
            <a:srgbClr val="BBE0E3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71" name="図 19">
            <a:extLst>
              <a:ext uri="{FF2B5EF4-FFF2-40B4-BE49-F238E27FC236}">
                <a16:creationId xmlns:a16="http://schemas.microsoft.com/office/drawing/2014/main" id="{FF18116D-706B-DA75-B642-D541AA14D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271" y="3614707"/>
            <a:ext cx="1020834" cy="1009738"/>
          </a:xfrm>
          <a:prstGeom prst="rect">
            <a:avLst/>
          </a:prstGeom>
        </p:spPr>
      </p:pic>
      <p:pic>
        <p:nvPicPr>
          <p:cNvPr id="72" name="図 21">
            <a:extLst>
              <a:ext uri="{FF2B5EF4-FFF2-40B4-BE49-F238E27FC236}">
                <a16:creationId xmlns:a16="http://schemas.microsoft.com/office/drawing/2014/main" id="{CE4D9932-963F-5D39-4CDE-D3682F6D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248" y="3613463"/>
            <a:ext cx="755460" cy="1010983"/>
          </a:xfrm>
          <a:prstGeom prst="rect">
            <a:avLst/>
          </a:prstGeom>
        </p:spPr>
      </p:pic>
      <p:sp>
        <p:nvSpPr>
          <p:cNvPr id="73" name="テキスト ボックス 24">
            <a:extLst>
              <a:ext uri="{FF2B5EF4-FFF2-40B4-BE49-F238E27FC236}">
                <a16:creationId xmlns:a16="http://schemas.microsoft.com/office/drawing/2014/main" id="{F0F5FF1A-CEB8-F1B4-A8FC-E163082803F0}"/>
              </a:ext>
            </a:extLst>
          </p:cNvPr>
          <p:cNvSpPr txBox="1"/>
          <p:nvPr/>
        </p:nvSpPr>
        <p:spPr>
          <a:xfrm>
            <a:off x="1010569" y="975865"/>
            <a:ext cx="5277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Small-Angle Neutron Scattering Instrument</a:t>
            </a:r>
          </a:p>
        </p:txBody>
      </p:sp>
      <p:sp>
        <p:nvSpPr>
          <p:cNvPr id="74" name="テキスト ボックス 25">
            <a:extLst>
              <a:ext uri="{FF2B5EF4-FFF2-40B4-BE49-F238E27FC236}">
                <a16:creationId xmlns:a16="http://schemas.microsoft.com/office/drawing/2014/main" id="{4E4E9236-FE95-D249-A1FC-6D2071F06EE3}"/>
              </a:ext>
            </a:extLst>
          </p:cNvPr>
          <p:cNvSpPr txBox="1"/>
          <p:nvPr/>
        </p:nvSpPr>
        <p:spPr>
          <a:xfrm>
            <a:off x="7800669" y="968119"/>
            <a:ext cx="3484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Neutron Imaging Instrument</a:t>
            </a:r>
          </a:p>
        </p:txBody>
      </p:sp>
      <p:sp>
        <p:nvSpPr>
          <p:cNvPr id="75" name="テキスト ボックス 26">
            <a:extLst>
              <a:ext uri="{FF2B5EF4-FFF2-40B4-BE49-F238E27FC236}">
                <a16:creationId xmlns:a16="http://schemas.microsoft.com/office/drawing/2014/main" id="{B560F4CB-6E5B-151F-2C03-E009C33BEBF0}"/>
              </a:ext>
            </a:extLst>
          </p:cNvPr>
          <p:cNvSpPr txBox="1"/>
          <p:nvPr/>
        </p:nvSpPr>
        <p:spPr>
          <a:xfrm>
            <a:off x="1042675" y="3837937"/>
            <a:ext cx="3711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Neutron Diffraction Instrument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6" name="テキスト ボックス 27">
            <a:extLst>
              <a:ext uri="{FF2B5EF4-FFF2-40B4-BE49-F238E27FC236}">
                <a16:creationId xmlns:a16="http://schemas.microsoft.com/office/drawing/2014/main" id="{559A6AFE-6856-0AED-D4E7-B548BE8B4559}"/>
              </a:ext>
            </a:extLst>
          </p:cNvPr>
          <p:cNvSpPr txBox="1"/>
          <p:nvPr/>
        </p:nvSpPr>
        <p:spPr>
          <a:xfrm>
            <a:off x="8305923" y="3890601"/>
            <a:ext cx="3109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Neutron Reflectometer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7" name="テキスト ボックス 7">
            <a:extLst>
              <a:ext uri="{FF2B5EF4-FFF2-40B4-BE49-F238E27FC236}">
                <a16:creationId xmlns:a16="http://schemas.microsoft.com/office/drawing/2014/main" id="{17FCD0CD-3087-2D2C-B795-B7CCE8CC344A}"/>
              </a:ext>
            </a:extLst>
          </p:cNvPr>
          <p:cNvSpPr txBox="1"/>
          <p:nvPr/>
        </p:nvSpPr>
        <p:spPr>
          <a:xfrm>
            <a:off x="1039236" y="1370377"/>
            <a:ext cx="4449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Analysis of forms and sizes of collective structure of atoms or molecules</a:t>
            </a:r>
          </a:p>
        </p:txBody>
      </p:sp>
      <p:sp>
        <p:nvSpPr>
          <p:cNvPr id="78" name="テキスト ボックス 8">
            <a:extLst>
              <a:ext uri="{FF2B5EF4-FFF2-40B4-BE49-F238E27FC236}">
                <a16:creationId xmlns:a16="http://schemas.microsoft.com/office/drawing/2014/main" id="{99053EA4-252A-2D4B-3D4C-8580F851CB68}"/>
              </a:ext>
            </a:extLst>
          </p:cNvPr>
          <p:cNvSpPr txBox="1"/>
          <p:nvPr/>
        </p:nvSpPr>
        <p:spPr>
          <a:xfrm>
            <a:off x="5276944" y="2553021"/>
            <a:ext cx="242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Neutron activity analysis instrument</a:t>
            </a:r>
          </a:p>
        </p:txBody>
      </p:sp>
      <p:sp>
        <p:nvSpPr>
          <p:cNvPr id="79" name="テキスト ボックス 20">
            <a:extLst>
              <a:ext uri="{FF2B5EF4-FFF2-40B4-BE49-F238E27FC236}">
                <a16:creationId xmlns:a16="http://schemas.microsoft.com/office/drawing/2014/main" id="{139F3C58-8286-2FD8-AF65-0AB590BE94DB}"/>
              </a:ext>
            </a:extLst>
          </p:cNvPr>
          <p:cNvSpPr txBox="1"/>
          <p:nvPr/>
        </p:nvSpPr>
        <p:spPr>
          <a:xfrm>
            <a:off x="6539451" y="1298393"/>
            <a:ext cx="4778523" cy="602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Visualization of internal structure and phenomena of machines, piping, plants etc.</a:t>
            </a:r>
          </a:p>
        </p:txBody>
      </p:sp>
      <p:sp>
        <p:nvSpPr>
          <p:cNvPr id="80" name="テキスト ボックス 23">
            <a:extLst>
              <a:ext uri="{FF2B5EF4-FFF2-40B4-BE49-F238E27FC236}">
                <a16:creationId xmlns:a16="http://schemas.microsoft.com/office/drawing/2014/main" id="{2901EA75-5B7E-C15B-9989-B6288089424E}"/>
              </a:ext>
            </a:extLst>
          </p:cNvPr>
          <p:cNvSpPr txBox="1"/>
          <p:nvPr/>
        </p:nvSpPr>
        <p:spPr>
          <a:xfrm>
            <a:off x="1059961" y="4199154"/>
            <a:ext cx="332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Crystal structure analysis</a:t>
            </a:r>
          </a:p>
        </p:txBody>
      </p:sp>
      <p:sp>
        <p:nvSpPr>
          <p:cNvPr id="81" name="テキスト ボックス 30">
            <a:extLst>
              <a:ext uri="{FF2B5EF4-FFF2-40B4-BE49-F238E27FC236}">
                <a16:creationId xmlns:a16="http://schemas.microsoft.com/office/drawing/2014/main" id="{6C4CBCA5-96BC-F82E-E5DF-41EBA4460E3F}"/>
              </a:ext>
            </a:extLst>
          </p:cNvPr>
          <p:cNvSpPr txBox="1"/>
          <p:nvPr/>
        </p:nvSpPr>
        <p:spPr>
          <a:xfrm>
            <a:off x="8477126" y="4177409"/>
            <a:ext cx="2937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Structural analysis of materials interfaces and surfaces</a:t>
            </a:r>
          </a:p>
        </p:txBody>
      </p:sp>
      <p:sp>
        <p:nvSpPr>
          <p:cNvPr id="82" name="テキスト ボックス 31">
            <a:extLst>
              <a:ext uri="{FF2B5EF4-FFF2-40B4-BE49-F238E27FC236}">
                <a16:creationId xmlns:a16="http://schemas.microsoft.com/office/drawing/2014/main" id="{BDCA1FD1-CDA4-4578-4DCC-291660A60CA2}"/>
              </a:ext>
            </a:extLst>
          </p:cNvPr>
          <p:cNvSpPr txBox="1"/>
          <p:nvPr/>
        </p:nvSpPr>
        <p:spPr>
          <a:xfrm>
            <a:off x="4984246" y="3011210"/>
            <a:ext cx="3181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Analysis for microelement by non-radioactive assay</a:t>
            </a:r>
          </a:p>
        </p:txBody>
      </p:sp>
      <p:grpSp>
        <p:nvGrpSpPr>
          <p:cNvPr id="83" name="グループ化 59">
            <a:extLst>
              <a:ext uri="{FF2B5EF4-FFF2-40B4-BE49-F238E27FC236}">
                <a16:creationId xmlns:a16="http://schemas.microsoft.com/office/drawing/2014/main" id="{D5F29FE3-F88B-A23D-42D0-6A21AD46070B}"/>
              </a:ext>
            </a:extLst>
          </p:cNvPr>
          <p:cNvGrpSpPr/>
          <p:nvPr/>
        </p:nvGrpSpPr>
        <p:grpSpPr>
          <a:xfrm>
            <a:off x="2097244" y="1965084"/>
            <a:ext cx="2160215" cy="1826041"/>
            <a:chOff x="398442" y="2219645"/>
            <a:chExt cx="2160215" cy="1826041"/>
          </a:xfrm>
        </p:grpSpPr>
        <p:pic>
          <p:nvPicPr>
            <p:cNvPr id="84" name="図 11">
              <a:extLst>
                <a:ext uri="{FF2B5EF4-FFF2-40B4-BE49-F238E27FC236}">
                  <a16:creationId xmlns:a16="http://schemas.microsoft.com/office/drawing/2014/main" id="{00F077BA-C02B-958E-28DA-D706D022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357" y="2219645"/>
              <a:ext cx="2085300" cy="1556075"/>
            </a:xfrm>
            <a:prstGeom prst="rect">
              <a:avLst/>
            </a:prstGeom>
          </p:spPr>
        </p:pic>
        <p:sp>
          <p:nvSpPr>
            <p:cNvPr id="85" name="テキスト ボックス 12">
              <a:extLst>
                <a:ext uri="{FF2B5EF4-FFF2-40B4-BE49-F238E27FC236}">
                  <a16:creationId xmlns:a16="http://schemas.microsoft.com/office/drawing/2014/main" id="{1B4AEB92-3114-D923-F5CD-B216298CBEFB}"/>
                </a:ext>
              </a:extLst>
            </p:cNvPr>
            <p:cNvSpPr txBox="1"/>
            <p:nvPr/>
          </p:nvSpPr>
          <p:spPr>
            <a:xfrm>
              <a:off x="398442" y="3676354"/>
              <a:ext cx="180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12563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dirty="0">
                  <a:solidFill>
                    <a:srgbClr val="000000"/>
                  </a:solidFill>
                  <a:ea typeface="ＭＳ Ｐゴシック" panose="020B0600070205080204" pitchFamily="50" charset="-128"/>
                </a:rPr>
                <a:t>JRR-3 SANS-U</a:t>
              </a:r>
              <a:endParaRPr kumimoji="1" lang="ja-JP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6" name="グループ化 60">
            <a:extLst>
              <a:ext uri="{FF2B5EF4-FFF2-40B4-BE49-F238E27FC236}">
                <a16:creationId xmlns:a16="http://schemas.microsoft.com/office/drawing/2014/main" id="{0DABD9C3-87DE-639D-E874-869B126B84B6}"/>
              </a:ext>
            </a:extLst>
          </p:cNvPr>
          <p:cNvGrpSpPr/>
          <p:nvPr/>
        </p:nvGrpSpPr>
        <p:grpSpPr>
          <a:xfrm>
            <a:off x="8613702" y="1889123"/>
            <a:ext cx="2549463" cy="1909006"/>
            <a:chOff x="6770950" y="2197590"/>
            <a:chExt cx="2549463" cy="1909006"/>
          </a:xfrm>
        </p:grpSpPr>
        <p:pic>
          <p:nvPicPr>
            <p:cNvPr id="87" name="図 13">
              <a:extLst>
                <a:ext uri="{FF2B5EF4-FFF2-40B4-BE49-F238E27FC236}">
                  <a16:creationId xmlns:a16="http://schemas.microsoft.com/office/drawing/2014/main" id="{1B91ED48-C52D-3A3A-7892-05C636822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0950" y="2197590"/>
              <a:ext cx="2115495" cy="1586622"/>
            </a:xfrm>
            <a:prstGeom prst="rect">
              <a:avLst/>
            </a:prstGeom>
          </p:spPr>
        </p:pic>
        <p:sp>
          <p:nvSpPr>
            <p:cNvPr id="88" name="テキスト ボックス 16">
              <a:extLst>
                <a:ext uri="{FF2B5EF4-FFF2-40B4-BE49-F238E27FC236}">
                  <a16:creationId xmlns:a16="http://schemas.microsoft.com/office/drawing/2014/main" id="{BA60F7E6-9C38-0BDD-6C5F-571C4E3B7520}"/>
                </a:ext>
              </a:extLst>
            </p:cNvPr>
            <p:cNvSpPr txBox="1"/>
            <p:nvPr/>
          </p:nvSpPr>
          <p:spPr>
            <a:xfrm>
              <a:off x="7678469" y="3737264"/>
              <a:ext cx="16419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479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dirty="0">
                  <a:solidFill>
                    <a:srgbClr val="000000"/>
                  </a:solidFill>
                  <a:ea typeface="ＭＳ Ｐゴシック" panose="020B0600070205080204" pitchFamily="50" charset="-128"/>
                </a:rPr>
                <a:t>JRR-3 TNRF</a:t>
              </a:r>
              <a:endParaRPr kumimoji="1" lang="ja-JP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9" name="グループ化 62">
            <a:extLst>
              <a:ext uri="{FF2B5EF4-FFF2-40B4-BE49-F238E27FC236}">
                <a16:creationId xmlns:a16="http://schemas.microsoft.com/office/drawing/2014/main" id="{4E282FAC-4423-7D09-97A9-A19449E51E2B}"/>
              </a:ext>
            </a:extLst>
          </p:cNvPr>
          <p:cNvGrpSpPr/>
          <p:nvPr/>
        </p:nvGrpSpPr>
        <p:grpSpPr>
          <a:xfrm>
            <a:off x="3700445" y="4663419"/>
            <a:ext cx="2056897" cy="1939462"/>
            <a:chOff x="1755652" y="4765280"/>
            <a:chExt cx="1594237" cy="1740678"/>
          </a:xfrm>
        </p:grpSpPr>
        <p:pic>
          <p:nvPicPr>
            <p:cNvPr id="90" name="図 15">
              <a:extLst>
                <a:ext uri="{FF2B5EF4-FFF2-40B4-BE49-F238E27FC236}">
                  <a16:creationId xmlns:a16="http://schemas.microsoft.com/office/drawing/2014/main" id="{D705578A-78D5-65C3-9D48-D06A6C4A0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064" t="44318" r="20471"/>
            <a:stretch/>
          </p:blipFill>
          <p:spPr>
            <a:xfrm>
              <a:off x="1839955" y="4765280"/>
              <a:ext cx="1301960" cy="1490626"/>
            </a:xfrm>
            <a:prstGeom prst="rect">
              <a:avLst/>
            </a:prstGeom>
          </p:spPr>
        </p:pic>
        <p:sp>
          <p:nvSpPr>
            <p:cNvPr id="91" name="テキスト ボックス 36">
              <a:extLst>
                <a:ext uri="{FF2B5EF4-FFF2-40B4-BE49-F238E27FC236}">
                  <a16:creationId xmlns:a16="http://schemas.microsoft.com/office/drawing/2014/main" id="{43A6A9BE-FD9B-88E3-0267-B3B0710F014E}"/>
                </a:ext>
              </a:extLst>
            </p:cNvPr>
            <p:cNvSpPr txBox="1"/>
            <p:nvPr/>
          </p:nvSpPr>
          <p:spPr>
            <a:xfrm>
              <a:off x="1755652" y="6174481"/>
              <a:ext cx="1594237" cy="3314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880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dirty="0">
                  <a:solidFill>
                    <a:srgbClr val="000000"/>
                  </a:solidFill>
                  <a:ea typeface="ＭＳ Ｐゴシック" panose="020B0600070205080204" pitchFamily="50" charset="-128"/>
                </a:rPr>
                <a:t>JRR-3 HRPD</a:t>
              </a:r>
              <a:endParaRPr kumimoji="1" lang="ja-JP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2" name="グループ化 61">
            <a:extLst>
              <a:ext uri="{FF2B5EF4-FFF2-40B4-BE49-F238E27FC236}">
                <a16:creationId xmlns:a16="http://schemas.microsoft.com/office/drawing/2014/main" id="{BAD90CA1-A0BA-7550-64EE-0F6F28ADD871}"/>
              </a:ext>
            </a:extLst>
          </p:cNvPr>
          <p:cNvGrpSpPr/>
          <p:nvPr/>
        </p:nvGrpSpPr>
        <p:grpSpPr>
          <a:xfrm>
            <a:off x="6569884" y="4878430"/>
            <a:ext cx="2136584" cy="1731383"/>
            <a:chOff x="5718976" y="4839498"/>
            <a:chExt cx="2136584" cy="1731383"/>
          </a:xfrm>
        </p:grpSpPr>
        <p:pic>
          <p:nvPicPr>
            <p:cNvPr id="93" name="図 17">
              <a:extLst>
                <a:ext uri="{FF2B5EF4-FFF2-40B4-BE49-F238E27FC236}">
                  <a16:creationId xmlns:a16="http://schemas.microsoft.com/office/drawing/2014/main" id="{FE157A38-4AFD-A29A-25D7-416AC2A9D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8976" y="4839498"/>
              <a:ext cx="1888686" cy="1439270"/>
            </a:xfrm>
            <a:prstGeom prst="rect">
              <a:avLst/>
            </a:prstGeom>
          </p:spPr>
        </p:pic>
        <p:sp>
          <p:nvSpPr>
            <p:cNvPr id="94" name="テキスト ボックス 40">
              <a:extLst>
                <a:ext uri="{FF2B5EF4-FFF2-40B4-BE49-F238E27FC236}">
                  <a16:creationId xmlns:a16="http://schemas.microsoft.com/office/drawing/2014/main" id="{2269459F-1FEE-0203-7305-A7E4A8B640C8}"/>
                </a:ext>
              </a:extLst>
            </p:cNvPr>
            <p:cNvSpPr txBox="1"/>
            <p:nvPr/>
          </p:nvSpPr>
          <p:spPr>
            <a:xfrm>
              <a:off x="6407181" y="6201549"/>
              <a:ext cx="14483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455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dirty="0">
                  <a:solidFill>
                    <a:srgbClr val="000000"/>
                  </a:solidFill>
                  <a:ea typeface="ＭＳ Ｐゴシック" panose="020B0600070205080204" pitchFamily="50" charset="-128"/>
                </a:rPr>
                <a:t>JRR-3 MINE</a:t>
              </a:r>
              <a:endParaRPr kumimoji="1" lang="ja-JP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95" name="テキスト ボックス 43">
            <a:extLst>
              <a:ext uri="{FF2B5EF4-FFF2-40B4-BE49-F238E27FC236}">
                <a16:creationId xmlns:a16="http://schemas.microsoft.com/office/drawing/2014/main" id="{93455604-2D3A-B52A-F246-AD9D1C1EADDC}"/>
              </a:ext>
            </a:extLst>
          </p:cNvPr>
          <p:cNvSpPr txBox="1"/>
          <p:nvPr/>
        </p:nvSpPr>
        <p:spPr>
          <a:xfrm>
            <a:off x="7382593" y="3552823"/>
            <a:ext cx="1127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dirty="0">
                <a:solidFill>
                  <a:srgbClr val="0070C0"/>
                </a:solidFill>
                <a:ea typeface="ＭＳ Ｐゴシック" panose="020B0600070205080204" pitchFamily="50" charset="-128"/>
              </a:rPr>
              <a:t>Ge detector</a:t>
            </a:r>
            <a:endParaRPr kumimoji="1" lang="ja-JP" altLang="en-US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96" name="テキスト ボックス 44">
            <a:extLst>
              <a:ext uri="{FF2B5EF4-FFF2-40B4-BE49-F238E27FC236}">
                <a16:creationId xmlns:a16="http://schemas.microsoft.com/office/drawing/2014/main" id="{9834EB84-5A8B-B23D-4734-980817C0F4BA}"/>
              </a:ext>
            </a:extLst>
          </p:cNvPr>
          <p:cNvSpPr txBox="1"/>
          <p:nvPr/>
        </p:nvSpPr>
        <p:spPr>
          <a:xfrm>
            <a:off x="4425558" y="3568915"/>
            <a:ext cx="13487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50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dirty="0">
                <a:solidFill>
                  <a:srgbClr val="0070C0"/>
                </a:solidFill>
                <a:ea typeface="ＭＳ Ｐゴシック" panose="020B0600070205080204" pitchFamily="50" charset="-128"/>
              </a:rPr>
              <a:t>KUR Pneumatic tube</a:t>
            </a:r>
            <a:endParaRPr kumimoji="1" lang="ja-JP" altLang="en-US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349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BAAE-9265-1169-CFB1-45F44C4A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timeline</a:t>
            </a:r>
          </a:p>
        </p:txBody>
      </p:sp>
      <p:sp>
        <p:nvSpPr>
          <p:cNvPr id="79" name="フリーフォーム: 図形 24">
            <a:extLst>
              <a:ext uri="{FF2B5EF4-FFF2-40B4-BE49-F238E27FC236}">
                <a16:creationId xmlns:a16="http://schemas.microsoft.com/office/drawing/2014/main" id="{15803417-B7B6-3D6C-BF2A-DC492B3B5E79}"/>
              </a:ext>
            </a:extLst>
          </p:cNvPr>
          <p:cNvSpPr/>
          <p:nvPr/>
        </p:nvSpPr>
        <p:spPr>
          <a:xfrm>
            <a:off x="3832459" y="1632032"/>
            <a:ext cx="5912406" cy="879032"/>
          </a:xfrm>
          <a:custGeom>
            <a:avLst/>
            <a:gdLst>
              <a:gd name="connsiteX0" fmla="*/ 0 w 6462347"/>
              <a:gd name="connsiteY0" fmla="*/ 0 h 536330"/>
              <a:gd name="connsiteX1" fmla="*/ 1529862 w 6462347"/>
              <a:gd name="connsiteY1" fmla="*/ 0 h 536330"/>
              <a:gd name="connsiteX2" fmla="*/ 6462347 w 6462347"/>
              <a:gd name="connsiteY2" fmla="*/ 536330 h 536330"/>
              <a:gd name="connsiteX3" fmla="*/ 219808 w 6462347"/>
              <a:gd name="connsiteY3" fmla="*/ 509954 h 536330"/>
              <a:gd name="connsiteX4" fmla="*/ 0 w 6462347"/>
              <a:gd name="connsiteY4" fmla="*/ 0 h 53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347" h="536330">
                <a:moveTo>
                  <a:pt x="0" y="0"/>
                </a:moveTo>
                <a:lnTo>
                  <a:pt x="1529862" y="0"/>
                </a:lnTo>
                <a:lnTo>
                  <a:pt x="6462347" y="536330"/>
                </a:lnTo>
                <a:lnTo>
                  <a:pt x="219808" y="509954"/>
                </a:lnTo>
                <a:lnTo>
                  <a:pt x="0" y="0"/>
                </a:lnTo>
                <a:close/>
              </a:path>
            </a:pathLst>
          </a:custGeom>
          <a:solidFill>
            <a:srgbClr val="BBE0E3">
              <a:lumMod val="20000"/>
              <a:lumOff val="80000"/>
            </a:srgbClr>
          </a:soli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80" name="表 9">
            <a:extLst>
              <a:ext uri="{FF2B5EF4-FFF2-40B4-BE49-F238E27FC236}">
                <a16:creationId xmlns:a16="http://schemas.microsoft.com/office/drawing/2014/main" id="{CC46F662-9288-C7F6-7CAF-8BD4A99BC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447422"/>
              </p:ext>
            </p:extLst>
          </p:nvPr>
        </p:nvGraphicFramePr>
        <p:xfrm>
          <a:off x="1914673" y="2467996"/>
          <a:ext cx="7830192" cy="423552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79827">
                  <a:extLst>
                    <a:ext uri="{9D8B030D-6E8A-4147-A177-3AD203B41FA5}">
                      <a16:colId xmlns:a16="http://schemas.microsoft.com/office/drawing/2014/main" val="2490324502"/>
                    </a:ext>
                  </a:extLst>
                </a:gridCol>
                <a:gridCol w="2093162">
                  <a:extLst>
                    <a:ext uri="{9D8B030D-6E8A-4147-A177-3AD203B41FA5}">
                      <a16:colId xmlns:a16="http://schemas.microsoft.com/office/drawing/2014/main" val="195265460"/>
                    </a:ext>
                  </a:extLst>
                </a:gridCol>
                <a:gridCol w="3657203">
                  <a:extLst>
                    <a:ext uri="{9D8B030D-6E8A-4147-A177-3AD203B41FA5}">
                      <a16:colId xmlns:a16="http://schemas.microsoft.com/office/drawing/2014/main" val="1914960125"/>
                    </a:ext>
                  </a:extLst>
                </a:gridCol>
              </a:tblGrid>
              <a:tr h="4172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dirty="0"/>
                        <a:t>Item</a:t>
                      </a:r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dirty="0"/>
                        <a:t>Detail design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sz="1800" b="0" u="none" strike="noStrike" kern="1200" baseline="0" dirty="0">
                          <a:solidFill>
                            <a:schemeClr val="lt1"/>
                          </a:solidFill>
                        </a:rPr>
                        <a:t>Ⅰ</a:t>
                      </a:r>
                      <a:endParaRPr kumimoji="1" lang="en-US" altLang="ja-JP" sz="1800" b="0" i="0" u="none" strike="noStrike" kern="1200" baseline="0" dirty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dirty="0"/>
                        <a:t>  Detail design </a:t>
                      </a:r>
                      <a:r>
                        <a:rPr kumimoji="1" lang="en-US" altLang="ja-JP" sz="1800" b="0" u="none" strike="noStrike" kern="1200" baseline="0" dirty="0">
                          <a:solidFill>
                            <a:schemeClr val="lt1"/>
                          </a:solidFill>
                        </a:rPr>
                        <a:t>Ⅱ	</a:t>
                      </a:r>
                      <a:endParaRPr kumimoji="1" lang="en-US" altLang="ja-JP" sz="1800" b="0" i="0" u="none" strike="noStrike" kern="1200" baseline="0" dirty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59356"/>
                  </a:ext>
                </a:extLst>
              </a:tr>
              <a:tr h="836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Licensing</a:t>
                      </a:r>
                      <a:endParaRPr kumimoji="1" lang="ja-JP" altLang="en-US" sz="1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14939"/>
                  </a:ext>
                </a:extLst>
              </a:tr>
              <a:tr h="957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Design for installation approval</a:t>
                      </a:r>
                      <a:endParaRPr kumimoji="1" lang="ja-JP" altLang="en-US" sz="1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738867"/>
                  </a:ext>
                </a:extLst>
              </a:tr>
              <a:tr h="957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Design for engineering approval</a:t>
                      </a:r>
                      <a:endParaRPr kumimoji="1" lang="ja-JP" altLang="en-US" sz="1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880085"/>
                  </a:ext>
                </a:extLst>
              </a:tr>
              <a:tr h="957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Civil engineering for the administrative building (licensing not required)</a:t>
                      </a:r>
                      <a:endParaRPr kumimoji="1" lang="en-US" altLang="ja-JP" sz="1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24153"/>
                  </a:ext>
                </a:extLst>
              </a:tr>
            </a:tbl>
          </a:graphicData>
        </a:graphic>
      </p:graphicFrame>
      <p:sp>
        <p:nvSpPr>
          <p:cNvPr id="81" name="矢印: 五方向 4">
            <a:extLst>
              <a:ext uri="{FF2B5EF4-FFF2-40B4-BE49-F238E27FC236}">
                <a16:creationId xmlns:a16="http://schemas.microsoft.com/office/drawing/2014/main" id="{9A6D8753-FC1C-5817-BAC5-A27CC2419CF1}"/>
              </a:ext>
            </a:extLst>
          </p:cNvPr>
          <p:cNvSpPr/>
          <p:nvPr/>
        </p:nvSpPr>
        <p:spPr>
          <a:xfrm>
            <a:off x="1840138" y="1006780"/>
            <a:ext cx="1939865" cy="584040"/>
          </a:xfrm>
          <a:prstGeom prst="homePlate">
            <a:avLst>
              <a:gd name="adj" fmla="val 16020"/>
            </a:avLst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FY2019-2022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conceptual design</a:t>
            </a:r>
          </a:p>
        </p:txBody>
      </p:sp>
      <p:sp>
        <p:nvSpPr>
          <p:cNvPr id="82" name="矢印: 五方向 5">
            <a:extLst>
              <a:ext uri="{FF2B5EF4-FFF2-40B4-BE49-F238E27FC236}">
                <a16:creationId xmlns:a16="http://schemas.microsoft.com/office/drawing/2014/main" id="{300A772D-7EA2-2D2E-757E-9B97E900AE2B}"/>
              </a:ext>
            </a:extLst>
          </p:cNvPr>
          <p:cNvSpPr/>
          <p:nvPr/>
        </p:nvSpPr>
        <p:spPr>
          <a:xfrm>
            <a:off x="3832460" y="1006780"/>
            <a:ext cx="1754271" cy="584041"/>
          </a:xfrm>
          <a:prstGeom prst="homePlate">
            <a:avLst>
              <a:gd name="adj" fmla="val 16020"/>
            </a:avLst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FY2022</a:t>
            </a: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～</a:t>
            </a:r>
            <a:endParaRPr kumimoji="1" lang="en-US" altLang="ja-JP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Detailed design</a:t>
            </a:r>
          </a:p>
        </p:txBody>
      </p:sp>
      <p:sp>
        <p:nvSpPr>
          <p:cNvPr id="83" name="矢印: 五方向 7">
            <a:extLst>
              <a:ext uri="{FF2B5EF4-FFF2-40B4-BE49-F238E27FC236}">
                <a16:creationId xmlns:a16="http://schemas.microsoft.com/office/drawing/2014/main" id="{27A5063B-E4A3-00B4-4C58-6A08A8FBBF70}"/>
              </a:ext>
            </a:extLst>
          </p:cNvPr>
          <p:cNvSpPr/>
          <p:nvPr/>
        </p:nvSpPr>
        <p:spPr>
          <a:xfrm>
            <a:off x="9591414" y="903145"/>
            <a:ext cx="1298836" cy="839145"/>
          </a:xfrm>
          <a:prstGeom prst="homePlate">
            <a:avLst>
              <a:gd name="adj" fmla="val 16020"/>
            </a:avLst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Operation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4" name="矢印: 五方向 6">
            <a:extLst>
              <a:ext uri="{FF2B5EF4-FFF2-40B4-BE49-F238E27FC236}">
                <a16:creationId xmlns:a16="http://schemas.microsoft.com/office/drawing/2014/main" id="{EC6CF72A-B456-686B-6AC4-508A53608D1D}"/>
              </a:ext>
            </a:extLst>
          </p:cNvPr>
          <p:cNvSpPr/>
          <p:nvPr/>
        </p:nvSpPr>
        <p:spPr>
          <a:xfrm>
            <a:off x="5639188" y="918696"/>
            <a:ext cx="4053221" cy="834037"/>
          </a:xfrm>
          <a:prstGeom prst="homePlate">
            <a:avLst>
              <a:gd name="adj" fmla="val 16020"/>
            </a:avLst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Construction works and inspections</a:t>
            </a:r>
          </a:p>
        </p:txBody>
      </p:sp>
      <p:sp>
        <p:nvSpPr>
          <p:cNvPr id="85" name="テキスト ボックス 15">
            <a:extLst>
              <a:ext uri="{FF2B5EF4-FFF2-40B4-BE49-F238E27FC236}">
                <a16:creationId xmlns:a16="http://schemas.microsoft.com/office/drawing/2014/main" id="{119E11F4-9B0F-FAED-EA8E-C173925938E0}"/>
              </a:ext>
            </a:extLst>
          </p:cNvPr>
          <p:cNvSpPr txBox="1"/>
          <p:nvPr/>
        </p:nvSpPr>
        <p:spPr>
          <a:xfrm>
            <a:off x="4881255" y="3024617"/>
            <a:ext cx="13253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3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Application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3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(Installation)</a:t>
            </a:r>
            <a:endParaRPr kumimoji="1" lang="ja-JP" altLang="en-US" sz="13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6" name="二等辺三角形 16">
            <a:extLst>
              <a:ext uri="{FF2B5EF4-FFF2-40B4-BE49-F238E27FC236}">
                <a16:creationId xmlns:a16="http://schemas.microsoft.com/office/drawing/2014/main" id="{090E0CB0-D37F-4E81-AEB5-F1C9695F6DAE}"/>
              </a:ext>
            </a:extLst>
          </p:cNvPr>
          <p:cNvSpPr/>
          <p:nvPr/>
        </p:nvSpPr>
        <p:spPr>
          <a:xfrm>
            <a:off x="5963669" y="3094163"/>
            <a:ext cx="254977" cy="185122"/>
          </a:xfrm>
          <a:prstGeom prst="triangle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8" name="テキスト ボックス 25">
            <a:extLst>
              <a:ext uri="{FF2B5EF4-FFF2-40B4-BE49-F238E27FC236}">
                <a16:creationId xmlns:a16="http://schemas.microsoft.com/office/drawing/2014/main" id="{B225D618-85B4-8D51-378A-3D77DA6AD4DE}"/>
              </a:ext>
            </a:extLst>
          </p:cNvPr>
          <p:cNvSpPr txBox="1"/>
          <p:nvPr/>
        </p:nvSpPr>
        <p:spPr>
          <a:xfrm>
            <a:off x="3987555" y="1619701"/>
            <a:ext cx="395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Expected timing of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application for installation license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is to be presented in 2024 </a:t>
            </a:r>
            <a:endParaRPr kumimoji="1" lang="ja-JP" altLang="en-US" sz="1600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9" name="二等辺三角形 26">
            <a:extLst>
              <a:ext uri="{FF2B5EF4-FFF2-40B4-BE49-F238E27FC236}">
                <a16:creationId xmlns:a16="http://schemas.microsoft.com/office/drawing/2014/main" id="{6EA052F3-EA7B-14F6-FAC4-22CF126AC7B9}"/>
              </a:ext>
            </a:extLst>
          </p:cNvPr>
          <p:cNvSpPr/>
          <p:nvPr/>
        </p:nvSpPr>
        <p:spPr>
          <a:xfrm>
            <a:off x="7557126" y="3094163"/>
            <a:ext cx="254977" cy="185122"/>
          </a:xfrm>
          <a:prstGeom prst="triangle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90" name="直線矢印コネクタ 28">
            <a:extLst>
              <a:ext uri="{FF2B5EF4-FFF2-40B4-BE49-F238E27FC236}">
                <a16:creationId xmlns:a16="http://schemas.microsoft.com/office/drawing/2014/main" id="{863CD680-01E3-F0E0-6574-37384B9BA424}"/>
              </a:ext>
            </a:extLst>
          </p:cNvPr>
          <p:cNvCxnSpPr>
            <a:cxnSpLocks/>
          </p:cNvCxnSpPr>
          <p:nvPr/>
        </p:nvCxnSpPr>
        <p:spPr>
          <a:xfrm>
            <a:off x="6222558" y="3189780"/>
            <a:ext cx="1329134" cy="1944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ysDash"/>
            <a:tailEnd type="triangle"/>
          </a:ln>
          <a:effectLst/>
        </p:spPr>
      </p:cxnSp>
      <p:sp>
        <p:nvSpPr>
          <p:cNvPr id="91" name="二等辺三角形 30">
            <a:extLst>
              <a:ext uri="{FF2B5EF4-FFF2-40B4-BE49-F238E27FC236}">
                <a16:creationId xmlns:a16="http://schemas.microsoft.com/office/drawing/2014/main" id="{5913CA21-FA68-E3F1-D216-1D632F6A7525}"/>
              </a:ext>
            </a:extLst>
          </p:cNvPr>
          <p:cNvSpPr/>
          <p:nvPr/>
        </p:nvSpPr>
        <p:spPr>
          <a:xfrm>
            <a:off x="7557125" y="3363254"/>
            <a:ext cx="254977" cy="185122"/>
          </a:xfrm>
          <a:prstGeom prst="triangl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FF"/>
              </a:highligh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2" name="二等辺三角形 32">
            <a:extLst>
              <a:ext uri="{FF2B5EF4-FFF2-40B4-BE49-F238E27FC236}">
                <a16:creationId xmlns:a16="http://schemas.microsoft.com/office/drawing/2014/main" id="{3C500C3D-FE5B-6C47-6E87-69CAD8821724}"/>
              </a:ext>
            </a:extLst>
          </p:cNvPr>
          <p:cNvSpPr/>
          <p:nvPr/>
        </p:nvSpPr>
        <p:spPr>
          <a:xfrm>
            <a:off x="9169406" y="3357454"/>
            <a:ext cx="254977" cy="185122"/>
          </a:xfrm>
          <a:prstGeom prst="triangl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3" name="矢印: 五方向 11">
            <a:extLst>
              <a:ext uri="{FF2B5EF4-FFF2-40B4-BE49-F238E27FC236}">
                <a16:creationId xmlns:a16="http://schemas.microsoft.com/office/drawing/2014/main" id="{54604471-8576-2717-9F83-A374AB06DDA0}"/>
              </a:ext>
            </a:extLst>
          </p:cNvPr>
          <p:cNvSpPr/>
          <p:nvPr/>
        </p:nvSpPr>
        <p:spPr>
          <a:xfrm>
            <a:off x="4060734" y="3783694"/>
            <a:ext cx="1973111" cy="830997"/>
          </a:xfrm>
          <a:prstGeom prst="homePlate">
            <a:avLst>
              <a:gd name="adj" fmla="val 13930"/>
            </a:avLst>
          </a:prstGeom>
          <a:solidFill>
            <a:srgbClr val="000099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Core component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Safety design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policy formulation, </a:t>
            </a:r>
            <a:r>
              <a: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endParaRPr kumimoji="1" lang="en-US" altLang="ja-JP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                    </a:t>
            </a:r>
            <a:r>
              <a:rPr kumimoji="1" lang="en-US" altLang="ja-JP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etc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4" name="矢印: 五方向 13">
            <a:extLst>
              <a:ext uri="{FF2B5EF4-FFF2-40B4-BE49-F238E27FC236}">
                <a16:creationId xmlns:a16="http://schemas.microsoft.com/office/drawing/2014/main" id="{ABB1E1D7-73E9-0340-D74D-FB8DEF66CFB7}"/>
              </a:ext>
            </a:extLst>
          </p:cNvPr>
          <p:cNvSpPr/>
          <p:nvPr/>
        </p:nvSpPr>
        <p:spPr>
          <a:xfrm>
            <a:off x="6099967" y="4717128"/>
            <a:ext cx="3396133" cy="860620"/>
          </a:xfrm>
          <a:prstGeom prst="homePlate">
            <a:avLst>
              <a:gd name="adj" fmla="val 13930"/>
            </a:avLst>
          </a:prstGeom>
          <a:solidFill>
            <a:srgbClr val="000099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Systems for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Main Unit, Cooling, Sensing and Control, Disposal, Radiation Control, Spent Fuel Storage, Utility, </a:t>
            </a:r>
            <a:r>
              <a:rPr kumimoji="1" lang="en-US" altLang="ja-JP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etc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pSp>
        <p:nvGrpSpPr>
          <p:cNvPr id="95" name="グループ化 14">
            <a:extLst>
              <a:ext uri="{FF2B5EF4-FFF2-40B4-BE49-F238E27FC236}">
                <a16:creationId xmlns:a16="http://schemas.microsoft.com/office/drawing/2014/main" id="{69137CCC-C434-D216-03CC-0837141A07D8}"/>
              </a:ext>
            </a:extLst>
          </p:cNvPr>
          <p:cNvGrpSpPr/>
          <p:nvPr/>
        </p:nvGrpSpPr>
        <p:grpSpPr>
          <a:xfrm>
            <a:off x="9496099" y="4284053"/>
            <a:ext cx="1362378" cy="1756831"/>
            <a:chOff x="6812888" y="2787181"/>
            <a:chExt cx="2292244" cy="3601400"/>
          </a:xfrm>
        </p:grpSpPr>
        <p:sp>
          <p:nvSpPr>
            <p:cNvPr id="96" name="矢印: 右 20">
              <a:extLst>
                <a:ext uri="{FF2B5EF4-FFF2-40B4-BE49-F238E27FC236}">
                  <a16:creationId xmlns:a16="http://schemas.microsoft.com/office/drawing/2014/main" id="{3FEE0ACE-A61B-76B8-99DF-40EBB94EA4B4}"/>
                </a:ext>
              </a:extLst>
            </p:cNvPr>
            <p:cNvSpPr/>
            <p:nvPr/>
          </p:nvSpPr>
          <p:spPr>
            <a:xfrm>
              <a:off x="6973259" y="2787181"/>
              <a:ext cx="1971499" cy="3601400"/>
            </a:xfrm>
            <a:prstGeom prst="rightArrow">
              <a:avLst>
                <a:gd name="adj1" fmla="val 50000"/>
                <a:gd name="adj2" fmla="val 20185"/>
              </a:avLst>
            </a:prstGeom>
            <a:solidFill>
              <a:srgbClr val="BBE0E3">
                <a:lumMod val="75000"/>
              </a:srgbClr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97" name="テキスト ボックス 22">
              <a:extLst>
                <a:ext uri="{FF2B5EF4-FFF2-40B4-BE49-F238E27FC236}">
                  <a16:creationId xmlns:a16="http://schemas.microsoft.com/office/drawing/2014/main" id="{130ABD68-A54C-7FB0-A9A8-1EC092700785}"/>
                </a:ext>
              </a:extLst>
            </p:cNvPr>
            <p:cNvSpPr txBox="1"/>
            <p:nvPr/>
          </p:nvSpPr>
          <p:spPr>
            <a:xfrm>
              <a:off x="6812888" y="4192391"/>
              <a:ext cx="2292244" cy="1072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Construction</a:t>
              </a:r>
              <a:r>
                <a: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start</a:t>
              </a:r>
            </a:p>
          </p:txBody>
        </p:sp>
      </p:grpSp>
      <p:sp>
        <p:nvSpPr>
          <p:cNvPr id="98" name="矢印: 五方向 23">
            <a:extLst>
              <a:ext uri="{FF2B5EF4-FFF2-40B4-BE49-F238E27FC236}">
                <a16:creationId xmlns:a16="http://schemas.microsoft.com/office/drawing/2014/main" id="{F52AEFA4-71DA-610F-BB07-1B0142E1F5C2}"/>
              </a:ext>
            </a:extLst>
          </p:cNvPr>
          <p:cNvSpPr/>
          <p:nvPr/>
        </p:nvSpPr>
        <p:spPr>
          <a:xfrm>
            <a:off x="5047289" y="6026858"/>
            <a:ext cx="3607266" cy="337479"/>
          </a:xfrm>
          <a:prstGeom prst="homePlate">
            <a:avLst>
              <a:gd name="adj" fmla="val 47733"/>
            </a:avLst>
          </a:prstGeom>
          <a:solidFill>
            <a:srgbClr val="000099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9" name="テキスト ボックス 12">
            <a:extLst>
              <a:ext uri="{FF2B5EF4-FFF2-40B4-BE49-F238E27FC236}">
                <a16:creationId xmlns:a16="http://schemas.microsoft.com/office/drawing/2014/main" id="{203FD912-81C8-5934-E3BE-8E44E054B9BB}"/>
              </a:ext>
            </a:extLst>
          </p:cNvPr>
          <p:cNvSpPr txBox="1"/>
          <p:nvPr/>
        </p:nvSpPr>
        <p:spPr>
          <a:xfrm>
            <a:off x="7730163" y="3028882"/>
            <a:ext cx="9610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3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Approval</a:t>
            </a:r>
            <a:endParaRPr kumimoji="1" lang="ja-JP" altLang="en-US" sz="13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00" name="直線矢印コネクタ 27">
            <a:extLst>
              <a:ext uri="{FF2B5EF4-FFF2-40B4-BE49-F238E27FC236}">
                <a16:creationId xmlns:a16="http://schemas.microsoft.com/office/drawing/2014/main" id="{F4711146-83B8-E0E6-6230-42416DE6B0B1}"/>
              </a:ext>
            </a:extLst>
          </p:cNvPr>
          <p:cNvCxnSpPr>
            <a:cxnSpLocks/>
          </p:cNvCxnSpPr>
          <p:nvPr/>
        </p:nvCxnSpPr>
        <p:spPr>
          <a:xfrm>
            <a:off x="7812101" y="3494204"/>
            <a:ext cx="1329134" cy="1944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ysDash"/>
            <a:tailEnd type="triangle"/>
          </a:ln>
          <a:effectLst/>
        </p:spPr>
      </p:cxnSp>
      <p:sp>
        <p:nvSpPr>
          <p:cNvPr id="101" name="テキスト ボックス 29">
            <a:extLst>
              <a:ext uri="{FF2B5EF4-FFF2-40B4-BE49-F238E27FC236}">
                <a16:creationId xmlns:a16="http://schemas.microsoft.com/office/drawing/2014/main" id="{B0950728-55B6-30A5-07C6-57FACD96A5AD}"/>
              </a:ext>
            </a:extLst>
          </p:cNvPr>
          <p:cNvSpPr txBox="1"/>
          <p:nvPr/>
        </p:nvSpPr>
        <p:spPr>
          <a:xfrm>
            <a:off x="6329139" y="3226236"/>
            <a:ext cx="13253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3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Application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3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(Engineering)</a:t>
            </a:r>
            <a:endParaRPr kumimoji="1" lang="ja-JP" altLang="en-US" sz="13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2" name="テキスト ボックス 34">
            <a:extLst>
              <a:ext uri="{FF2B5EF4-FFF2-40B4-BE49-F238E27FC236}">
                <a16:creationId xmlns:a16="http://schemas.microsoft.com/office/drawing/2014/main" id="{AAAD0D31-9C44-6851-57F5-AD4BCD7ECF83}"/>
              </a:ext>
            </a:extLst>
          </p:cNvPr>
          <p:cNvSpPr txBox="1"/>
          <p:nvPr/>
        </p:nvSpPr>
        <p:spPr>
          <a:xfrm>
            <a:off x="9378967" y="3315981"/>
            <a:ext cx="9610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3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Approval</a:t>
            </a:r>
            <a:endParaRPr kumimoji="1" lang="ja-JP" altLang="en-US" sz="13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0D1CABC7-F982-BA50-BC33-3B4C0D36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105" name="Slide Number Placeholder 104">
            <a:extLst>
              <a:ext uri="{FF2B5EF4-FFF2-40B4-BE49-F238E27FC236}">
                <a16:creationId xmlns:a16="http://schemas.microsoft.com/office/drawing/2014/main" id="{7A0CC9AC-0895-2057-252B-F4CE3A8E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1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07B47D-6E4C-9DC8-C489-FDDD84B3C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910"/>
            <a:ext cx="5395428" cy="5243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316718-E065-A4A3-8A87-27865475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344794"/>
            <a:ext cx="11480800" cy="612775"/>
          </a:xfrm>
        </p:spPr>
        <p:txBody>
          <a:bodyPr/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 UI" panose="020B0604030504040204" pitchFamily="50" charset="-128"/>
              </a:rPr>
              <a:t>Consortium of stakeholders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C9E62-C639-6306-62D7-FF32444BA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50" y="5536347"/>
            <a:ext cx="11601450" cy="77844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Steadily advance the project by the core institutions with consideration of wide range opinions from academia, industry, local organizations, etc. 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" name="グループ化 24">
            <a:extLst>
              <a:ext uri="{FF2B5EF4-FFF2-40B4-BE49-F238E27FC236}">
                <a16:creationId xmlns:a16="http://schemas.microsoft.com/office/drawing/2014/main" id="{A72176A4-9965-020A-0D52-77C231BAFA2E}"/>
              </a:ext>
            </a:extLst>
          </p:cNvPr>
          <p:cNvGrpSpPr/>
          <p:nvPr/>
        </p:nvGrpSpPr>
        <p:grpSpPr>
          <a:xfrm>
            <a:off x="1802933" y="3336842"/>
            <a:ext cx="1789562" cy="397443"/>
            <a:chOff x="16116922" y="272322"/>
            <a:chExt cx="5185947" cy="1188000"/>
          </a:xfrm>
        </p:grpSpPr>
        <p:pic>
          <p:nvPicPr>
            <p:cNvPr id="7" name="図 25">
              <a:extLst>
                <a:ext uri="{FF2B5EF4-FFF2-40B4-BE49-F238E27FC236}">
                  <a16:creationId xmlns:a16="http://schemas.microsoft.com/office/drawing/2014/main" id="{42680BD8-1BD1-EB4D-95A0-9308631F0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16922" y="272322"/>
              <a:ext cx="2575752" cy="1188000"/>
            </a:xfrm>
            <a:prstGeom prst="rect">
              <a:avLst/>
            </a:prstGeom>
          </p:spPr>
        </p:pic>
        <p:pic>
          <p:nvPicPr>
            <p:cNvPr id="8" name="図 26">
              <a:extLst>
                <a:ext uri="{FF2B5EF4-FFF2-40B4-BE49-F238E27FC236}">
                  <a16:creationId xmlns:a16="http://schemas.microsoft.com/office/drawing/2014/main" id="{85BEF6C4-780B-5BE8-8DAB-826CDD61B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81577" y="272322"/>
              <a:ext cx="976021" cy="1188000"/>
            </a:xfrm>
            <a:prstGeom prst="rect">
              <a:avLst/>
            </a:prstGeom>
          </p:spPr>
        </p:pic>
        <p:pic>
          <p:nvPicPr>
            <p:cNvPr id="9" name="図 27">
              <a:extLst>
                <a:ext uri="{FF2B5EF4-FFF2-40B4-BE49-F238E27FC236}">
                  <a16:creationId xmlns:a16="http://schemas.microsoft.com/office/drawing/2014/main" id="{D45D3B8B-7B47-0908-3D88-0EEB34988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91929" y="272322"/>
              <a:ext cx="1110940" cy="1188000"/>
            </a:xfrm>
            <a:prstGeom prst="rect">
              <a:avLst/>
            </a:prstGeom>
          </p:spPr>
        </p:pic>
      </p:grpSp>
      <p:grpSp>
        <p:nvGrpSpPr>
          <p:cNvPr id="14" name="グループ化 6">
            <a:extLst>
              <a:ext uri="{FF2B5EF4-FFF2-40B4-BE49-F238E27FC236}">
                <a16:creationId xmlns:a16="http://schemas.microsoft.com/office/drawing/2014/main" id="{3E2B2773-70A9-4961-60B7-0C0F902EAF23}"/>
              </a:ext>
            </a:extLst>
          </p:cNvPr>
          <p:cNvGrpSpPr/>
          <p:nvPr/>
        </p:nvGrpSpPr>
        <p:grpSpPr>
          <a:xfrm>
            <a:off x="5276718" y="2246105"/>
            <a:ext cx="6034572" cy="3108543"/>
            <a:chOff x="4879689" y="1404445"/>
            <a:chExt cx="6034572" cy="3108543"/>
          </a:xfrm>
        </p:grpSpPr>
        <p:sp>
          <p:nvSpPr>
            <p:cNvPr id="15" name="テキスト ボックス 28">
              <a:extLst>
                <a:ext uri="{FF2B5EF4-FFF2-40B4-BE49-F238E27FC236}">
                  <a16:creationId xmlns:a16="http://schemas.microsoft.com/office/drawing/2014/main" id="{7C9F1893-3D6B-B4AD-CDB9-196DD86CC739}"/>
                </a:ext>
              </a:extLst>
            </p:cNvPr>
            <p:cNvSpPr txBox="1"/>
            <p:nvPr/>
          </p:nvSpPr>
          <p:spPr>
            <a:xfrm>
              <a:off x="4981289" y="1404445"/>
              <a:ext cx="593297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br>
                <a:rPr lang="en-US" altLang="ja-JP" sz="2000" b="1" i="1" dirty="0">
                  <a:solidFill>
                    <a:schemeClr val="tx2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endParaRPr lang="en-US" altLang="ja-JP" sz="2000" b="1" i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en-US" altLang="ja-JP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    JAEA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Design, installation and test operation</a:t>
              </a:r>
            </a:p>
            <a:p>
              <a:r>
                <a:rPr lang="en-US" altLang="ja-JP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   </a:t>
              </a:r>
            </a:p>
            <a:p>
              <a:r>
                <a:rPr lang="en-US" altLang="ja-JP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   Kyoto University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Aggregation of wide-range applications and provision of services based on the experience of KUR operation</a:t>
              </a:r>
            </a:p>
            <a:p>
              <a:pPr lvl="1"/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en-US" altLang="ja-JP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   University of Fukui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Cooperation with local universities, research institutes, companies, etc. in Fukui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6" name="図 10">
              <a:extLst>
                <a:ext uri="{FF2B5EF4-FFF2-40B4-BE49-F238E27FC236}">
                  <a16:creationId xmlns:a16="http://schemas.microsoft.com/office/drawing/2014/main" id="{13F4770A-9FE1-091F-59DD-BA36B6AFF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9689" y="2076758"/>
              <a:ext cx="534495" cy="238999"/>
            </a:xfrm>
            <a:prstGeom prst="rect">
              <a:avLst/>
            </a:prstGeom>
          </p:spPr>
        </p:pic>
        <p:pic>
          <p:nvPicPr>
            <p:cNvPr id="17" name="図 11">
              <a:extLst>
                <a:ext uri="{FF2B5EF4-FFF2-40B4-BE49-F238E27FC236}">
                  <a16:creationId xmlns:a16="http://schemas.microsoft.com/office/drawing/2014/main" id="{6FBE0411-5D54-6379-3797-0C91196D3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0628" y="2825745"/>
              <a:ext cx="400882" cy="473057"/>
            </a:xfrm>
            <a:prstGeom prst="rect">
              <a:avLst/>
            </a:prstGeom>
          </p:spPr>
        </p:pic>
        <p:pic>
          <p:nvPicPr>
            <p:cNvPr id="18" name="図 12">
              <a:extLst>
                <a:ext uri="{FF2B5EF4-FFF2-40B4-BE49-F238E27FC236}">
                  <a16:creationId xmlns:a16="http://schemas.microsoft.com/office/drawing/2014/main" id="{68BEE7B8-9A8A-229A-23D8-DD7FF9FF7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1289" y="3761900"/>
              <a:ext cx="322980" cy="33484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A872D9-0764-B36E-9A38-8ECBAA7C49D6}"/>
              </a:ext>
            </a:extLst>
          </p:cNvPr>
          <p:cNvSpPr txBox="1"/>
          <p:nvPr/>
        </p:nvSpPr>
        <p:spPr>
          <a:xfrm>
            <a:off x="5027965" y="24125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Role of Core Institutions</a:t>
            </a:r>
            <a:endParaRPr lang="en-US" dirty="0"/>
          </a:p>
        </p:txBody>
      </p:sp>
      <p:pic>
        <p:nvPicPr>
          <p:cNvPr id="21" name="図 2">
            <a:extLst>
              <a:ext uri="{FF2B5EF4-FFF2-40B4-BE49-F238E27FC236}">
                <a16:creationId xmlns:a16="http://schemas.microsoft.com/office/drawing/2014/main" id="{98F38568-1E28-19F7-77FC-BFE5788A6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584" y="157903"/>
            <a:ext cx="3082716" cy="20882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009695-8333-AB53-BFAC-D288B5F780F7}"/>
              </a:ext>
            </a:extLst>
          </p:cNvPr>
          <p:cNvSpPr txBox="1"/>
          <p:nvPr/>
        </p:nvSpPr>
        <p:spPr>
          <a:xfrm>
            <a:off x="8634929" y="2175879"/>
            <a:ext cx="4852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600" kern="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Signing ceremony on May 8, 2023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C084FCCA-CEF1-3B88-D438-54BD6B07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66F0C6D9-D71C-1AF1-C447-51493C7DB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92F3DE8F-5072-8374-E0B3-2E0B612A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81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1F42-430D-5CB9-8DB0-FB3CC4CF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Acknowledgements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31EB7-CCB4-6FD6-3CF2-8E1952745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MEXT-commissioned project:  “Investigation on conceptual design and project management schemes for the new research reactor at the </a:t>
            </a:r>
            <a:r>
              <a:rPr lang="en-US" altLang="ja-JP" dirty="0" err="1"/>
              <a:t>Monju</a:t>
            </a:r>
            <a:r>
              <a:rPr lang="en-US" altLang="ja-JP" dirty="0"/>
              <a:t> site”</a:t>
            </a:r>
            <a:br>
              <a:rPr lang="en-US" altLang="ja-JP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16728E-D998-FEE5-C7CF-96143370D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4" y="2589212"/>
            <a:ext cx="1660525" cy="3752787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64C95C-486C-FFB1-13A2-A3848735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D20C5FF-A899-93F2-9261-3D0ECBC2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70A061-15B7-4DC5-FB4E-79F9CDE7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14</a:t>
            </a:fld>
            <a:endParaRPr lang="en-US"/>
          </a:p>
        </p:txBody>
      </p:sp>
      <p:pic>
        <p:nvPicPr>
          <p:cNvPr id="11" name="図 5">
            <a:extLst>
              <a:ext uri="{FF2B5EF4-FFF2-40B4-BE49-F238E27FC236}">
                <a16:creationId xmlns:a16="http://schemas.microsoft.com/office/drawing/2014/main" id="{5601871E-15CE-9D7A-4E95-ECD18A6E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47" y="1833158"/>
            <a:ext cx="7941803" cy="45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38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7A489-63AE-6042-A1A7-3E40B1088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214" y="3085695"/>
            <a:ext cx="6033604" cy="929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/>
              <a:t>How about UCN?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58393-C57B-AA41-BDC5-15F0EEC59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3DD03-8B48-E34E-AE21-B9575967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D6365-F519-5243-A850-9F1BFA332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35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3508-BEBD-4FB3-FCBD-17EF5F5CB1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Consideration for a UCN Source at </a:t>
            </a:r>
            <a:br>
              <a:rPr lang="en-US" dirty="0"/>
            </a:br>
            <a:r>
              <a:rPr lang="en-US" dirty="0"/>
              <a:t>the New Research Reactor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20DAF-733E-D5C3-1939-612C2F676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3429000"/>
            <a:ext cx="9829800" cy="2222500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nEDM2023 - The 5th Workshop on Searches for a Neutron Electric Dipole Moment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2023-11-07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T. Higuchi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S. Kawasaki, K. Mishima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E85DD-1FD7-D9E5-2B17-330A09A0D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559" y="55003"/>
            <a:ext cx="1378482" cy="1626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133A4-FEE5-B291-E3F3-4DC381B24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319" y="242282"/>
            <a:ext cx="1099762" cy="109976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E8CB58-4394-BA0C-1A5A-3484E3E2C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3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3359-C783-4325-5947-5CD30B2F0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research reactor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765FF-E0CE-A97F-A6B5-76DB9C9D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current design efforts focused on the core and the core building (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“detail design I”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Fuel arrangements, irradiation holes, # of extraction ports…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these need to be fixed to apply for legal permission of the construction</a:t>
            </a:r>
          </a:p>
          <a:p>
            <a:r>
              <a:rPr lang="en-US" dirty="0">
                <a:sym typeface="Wingdings" panose="05000000000000000000" pitchFamily="2" charset="2"/>
              </a:rPr>
              <a:t>Everything downstream is still flexible!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Possibility of proposing new ideas during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the long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“detail design II” </a:t>
            </a:r>
          </a:p>
          <a:p>
            <a:r>
              <a:rPr lang="en-US" dirty="0">
                <a:sym typeface="Wingdings" panose="05000000000000000000" pitchFamily="2" charset="2"/>
              </a:rPr>
              <a:t>Reactor-based </a:t>
            </a:r>
            <a:r>
              <a:rPr lang="en-US" u="sng" dirty="0">
                <a:sym typeface="Wingdings" panose="05000000000000000000" pitchFamily="2" charset="2"/>
              </a:rPr>
              <a:t>UCN source</a:t>
            </a:r>
            <a:r>
              <a:rPr lang="en-US" dirty="0">
                <a:sym typeface="Wingdings" panose="05000000000000000000" pitchFamily="2" charset="2"/>
              </a:rPr>
              <a:t> is under consideration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94400-0F4C-D840-269D-409A70A7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484A5-29DE-CCAB-5C4B-97B44505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8BEF2-F7B9-B197-C730-7E5D7154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17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373E9EC-5F47-677F-38A4-98377B1B0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125" y="2374900"/>
            <a:ext cx="5534576" cy="360045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BDB38EF-2D07-060B-C68B-3886E0313E08}"/>
              </a:ext>
            </a:extLst>
          </p:cNvPr>
          <p:cNvSpPr/>
          <p:nvPr/>
        </p:nvSpPr>
        <p:spPr>
          <a:xfrm>
            <a:off x="9042400" y="4654550"/>
            <a:ext cx="2228850" cy="647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31036-DF53-9D48-05CE-EA6B01AA1B27}"/>
              </a:ext>
            </a:extLst>
          </p:cNvPr>
          <p:cNvSpPr/>
          <p:nvPr/>
        </p:nvSpPr>
        <p:spPr>
          <a:xfrm>
            <a:off x="7846224" y="4057010"/>
            <a:ext cx="1343825" cy="6477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4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79E51-2998-7C25-33DB-4FAF9377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B96B9-E55F-79F5-1780-00AA5FA2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sD</a:t>
            </a:r>
            <a:r>
              <a:rPr lang="en-US" baseline="-25000" dirty="0"/>
              <a:t>2</a:t>
            </a:r>
            <a:r>
              <a:rPr lang="en-US" dirty="0"/>
              <a:t> or He-II ?  </a:t>
            </a:r>
            <a:r>
              <a:rPr lang="ja-JP" altLang="en-US" dirty="0"/>
              <a:t>⇒ </a:t>
            </a:r>
            <a:r>
              <a:rPr lang="en-US" altLang="ja-JP" dirty="0"/>
              <a:t>He-II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sD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near the core is difficult (we don’t want to make ambitious challenge around the core)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</a:t>
            </a:r>
            <a:r>
              <a:rPr lang="en-US" dirty="0"/>
              <a:t>We want not to delay the entire reactor due to the UCN source</a:t>
            </a:r>
          </a:p>
          <a:p>
            <a:r>
              <a:rPr lang="en-US" dirty="0"/>
              <a:t>Arrangement of extraction ports:</a:t>
            </a:r>
          </a:p>
          <a:p>
            <a:pPr lvl="1"/>
            <a:r>
              <a:rPr lang="en-US" dirty="0"/>
              <a:t>Still flexible. The only thing we need to decide imminently is the </a:t>
            </a:r>
            <a:br>
              <a:rPr lang="en-US" dirty="0"/>
            </a:br>
            <a:r>
              <a:rPr lang="en-US" dirty="0"/>
              <a:t>size of the beam port 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Our proposal:   </a:t>
            </a:r>
            <a:br>
              <a:rPr lang="en-US" dirty="0"/>
            </a:br>
            <a:r>
              <a:rPr lang="en-US" dirty="0"/>
              <a:t>  </a:t>
            </a:r>
            <a:r>
              <a:rPr lang="en-US" b="1" dirty="0"/>
              <a:t>He-II UCN source with an advanced cold neutron optics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EAD99-AE3F-577D-4B9C-35B5587F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C93F2-F49C-28A9-6419-0F960106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85D99-7E94-6DD8-3DEC-2F2A91D1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4F92A2-4B9A-4966-E184-C99AB12A7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8070227" y="2344834"/>
            <a:ext cx="4261474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70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DE599-ED0A-A32C-D26B-8C874853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DA8EB-E546-55F0-A0CE-A2D4105C1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neutron optics that has large solid-angle coverage by a high-m super mirror</a:t>
            </a:r>
          </a:p>
          <a:p>
            <a:pPr lvl="1"/>
            <a:r>
              <a:rPr lang="en-US" dirty="0"/>
              <a:t>Critical cold-neutron wavelength for UCN production: ~1 </a:t>
            </a:r>
            <a:r>
              <a:rPr lang="en-US" dirty="0" err="1"/>
              <a:t>meV</a:t>
            </a:r>
            <a:r>
              <a:rPr lang="en-US" dirty="0"/>
              <a:t> (0.9 nm)</a:t>
            </a:r>
          </a:p>
          <a:p>
            <a:pPr lvl="1"/>
            <a:r>
              <a:rPr lang="en-US" dirty="0"/>
              <a:t>Maximize the solid angle from the source for 0.9 nm neutrons by the use of high </a:t>
            </a:r>
            <a:r>
              <a:rPr lang="en-US" altLang="ja-JP" dirty="0" err="1"/>
              <a:t>θc</a:t>
            </a:r>
            <a:r>
              <a:rPr lang="en-US" altLang="ja-JP" dirty="0"/>
              <a:t> supermirrors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FD7DB-64B8-F939-3C87-0990FD8F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BFEC-7C2F-A3D2-C9F5-39F258DE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44366-52C0-6A36-6807-F36B1991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5CC06-DD80-3F53-C5F9-6AABE8751B10}"/>
              </a:ext>
            </a:extLst>
          </p:cNvPr>
          <p:cNvSpPr txBox="1"/>
          <p:nvPr/>
        </p:nvSpPr>
        <p:spPr>
          <a:xfrm>
            <a:off x="6350447" y="5385605"/>
            <a:ext cx="6140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P. Schmidt-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Wellenburg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et al., Phys. Rev. 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(2015) 024004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Korobkina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al., Phys. Lett.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301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(2002) 462 – 469.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D22D0-3AED-B02B-1334-8681A7B7D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539" y="2553143"/>
            <a:ext cx="4334480" cy="2591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C8730B-C433-4A9A-6F22-4EF2F2A7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88" y="2814103"/>
            <a:ext cx="6140451" cy="286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00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CD4C3-D1A7-4D7C-10AD-106D5EDA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reactors in Japan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5D1C9BFE-E27D-E0F5-DD7E-CABC2D9A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1DFBBC6A-F529-0C03-85C8-FC9A9C9D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BB0C3409-5F14-C764-F1B2-76A52B09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2</a:t>
            </a:fld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8D583DB-842E-5A43-47EB-B77A0E8C0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977900"/>
            <a:ext cx="10363200" cy="57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52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BF9E0-6887-867B-2E9C-5151F384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of the focusing optics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1745B-C435-678F-AA02-D22A6C7C6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combination of mirrors that form </a:t>
            </a:r>
            <a:r>
              <a:rPr lang="en-US" altLang="ja-JP" dirty="0" err="1"/>
              <a:t>θc</a:t>
            </a:r>
            <a:r>
              <a:rPr lang="en-US" altLang="ja-JP" dirty="0"/>
              <a:t> to each other, angle up to 2θc from the source can be covered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E9FDB-209E-8216-EA4B-0537D0B42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E2514-5380-CEEC-A2AA-A1F3D85E3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4B93B-1425-5F6A-B40F-2AAB8231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E3ABE-C7FC-4CA0-DB23-3C460ED82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261" y="1571794"/>
            <a:ext cx="8690089" cy="46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9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63558-C81F-6DCF-AC60-7E9D7BC9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Simplistic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DD387-B5E7-7A60-366A-3EFF2108D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219201"/>
            <a:ext cx="11480800" cy="19181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Assumptions:</a:t>
            </a:r>
          </a:p>
          <a:p>
            <a:pPr lvl="1"/>
            <a:r>
              <a:rPr lang="en-US" dirty="0"/>
              <a:t>UCN production cross section at 1 </a:t>
            </a:r>
            <a:r>
              <a:rPr lang="en-US" dirty="0" err="1"/>
              <a:t>meV</a:t>
            </a:r>
            <a:r>
              <a:rPr lang="en-US" dirty="0"/>
              <a:t>: 1. 5 </a:t>
            </a:r>
            <a:r>
              <a:rPr lang="el-GR" altLang="ja-JP" sz="1800" b="0" i="0" u="none" strike="noStrike" kern="1200" baseline="0" dirty="0">
                <a:solidFill>
                  <a:srgbClr val="000000"/>
                </a:solidFill>
                <a:latin typeface="Calibri" panose="020F0502020204030204" pitchFamily="34" charset="0"/>
              </a:rPr>
              <a:t>μ</a:t>
            </a:r>
            <a:r>
              <a:rPr lang="en-US" altLang="ja-JP" sz="1800" b="0" i="0" u="none" strike="noStrike" kern="1200" baseline="0" dirty="0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endParaRPr lang="en-US" dirty="0"/>
          </a:p>
          <a:p>
            <a:pPr lvl="1"/>
            <a:r>
              <a:rPr lang="en-US" dirty="0"/>
              <a:t>Cold neutron flux: </a:t>
            </a:r>
            <a:r>
              <a:rPr lang="pt-BR" dirty="0"/>
              <a:t>1.0×10</a:t>
            </a:r>
            <a:r>
              <a:rPr lang="pt-BR" baseline="30000" dirty="0"/>
              <a:t>10</a:t>
            </a:r>
            <a:r>
              <a:rPr lang="pt-BR" dirty="0"/>
              <a:t> n/cm</a:t>
            </a:r>
            <a:r>
              <a:rPr lang="pt-BR" baseline="30000" dirty="0"/>
              <a:t>2</a:t>
            </a:r>
            <a:r>
              <a:rPr lang="pt-BR" dirty="0"/>
              <a:t>/s/sr</a:t>
            </a:r>
            <a:endParaRPr lang="en-US" dirty="0"/>
          </a:p>
          <a:p>
            <a:pPr lvl="1"/>
            <a:r>
              <a:rPr lang="en-US" dirty="0"/>
              <a:t>Supermirror reflectivity:1</a:t>
            </a:r>
          </a:p>
          <a:p>
            <a:pPr lvl="1"/>
            <a:r>
              <a:rPr lang="en-US" dirty="0"/>
              <a:t>He-II volume: 350 L (</a:t>
            </a:r>
            <a:r>
              <a:rPr lang="en-US" altLang="ja-JP" dirty="0"/>
              <a:t>Φ=30 cm,, L = 500 cm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He-II density: 0.145 g/cm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UCN lifetime: 100 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4C3A9-3238-6F33-3D70-C7E89E74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249AC-A4DA-D93B-24AA-500A5929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E539D-19CA-893F-D567-7DDD57137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21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F702C15-4D89-B361-F0BE-BBEBBF30BD9C}"/>
              </a:ext>
            </a:extLst>
          </p:cNvPr>
          <p:cNvSpPr txBox="1">
            <a:spLocks/>
          </p:cNvSpPr>
          <p:nvPr/>
        </p:nvSpPr>
        <p:spPr>
          <a:xfrm>
            <a:off x="317500" y="3632198"/>
            <a:ext cx="5702299" cy="2006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Next LT Pro" panose="020B0504020202020204" pitchFamily="34" charset="0"/>
              <a:buChar char="–"/>
              <a:defRPr lang="en-US" sz="1700" kern="1200" dirty="0" smtClean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b="1" dirty="0"/>
              <a:t>Expectation with m=5 supermirrors, </a:t>
            </a:r>
          </a:p>
          <a:p>
            <a:pPr marL="0" indent="0">
              <a:buNone/>
            </a:pPr>
            <a:r>
              <a:rPr lang="en-US" altLang="ja-JP" b="1" dirty="0"/>
              <a:t>- </a:t>
            </a:r>
            <a:r>
              <a:rPr lang="en-US" altLang="ja-JP" dirty="0"/>
              <a:t>production rate: </a:t>
            </a:r>
            <a:r>
              <a:rPr lang="en-US" altLang="ja-JP" b="1" dirty="0"/>
              <a:t>~10</a:t>
            </a:r>
            <a:r>
              <a:rPr lang="en-US" altLang="ja-JP" b="1" baseline="30000" dirty="0"/>
              <a:t>7</a:t>
            </a:r>
            <a:r>
              <a:rPr lang="en-US" altLang="ja-JP" b="1" dirty="0"/>
              <a:t> UCN/s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1" dirty="0"/>
              <a:t>- </a:t>
            </a:r>
            <a:r>
              <a:rPr lang="en-US" altLang="ja-JP" dirty="0"/>
              <a:t>source UCN density: </a:t>
            </a:r>
            <a:r>
              <a:rPr lang="en-US" altLang="ja-JP" b="1" dirty="0"/>
              <a:t>~ 1x10</a:t>
            </a:r>
            <a:r>
              <a:rPr lang="en-US" altLang="ja-JP" b="1" baseline="30000" dirty="0"/>
              <a:t>3</a:t>
            </a:r>
            <a:r>
              <a:rPr lang="en-US" altLang="ja-JP" b="1" dirty="0"/>
              <a:t> UCN/cm</a:t>
            </a:r>
            <a:r>
              <a:rPr lang="en-US" altLang="ja-JP" b="1" baseline="30000" dirty="0"/>
              <a:t>3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C50A53-0B0C-4073-1028-554CCCFBB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576" y="299816"/>
            <a:ext cx="5368549" cy="61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48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8A821-03E0-5290-7679-1545B189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336A-4EE2-936A-DC3D-1037659F6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033055"/>
            <a:ext cx="11480800" cy="4957763"/>
          </a:xfrm>
        </p:spPr>
        <p:txBody>
          <a:bodyPr/>
          <a:lstStyle/>
          <a:p>
            <a:r>
              <a:rPr lang="en-US" dirty="0"/>
              <a:t>In reality, the supermirror reflectivity decreases at a larger angle</a:t>
            </a:r>
          </a:p>
          <a:p>
            <a:r>
              <a:rPr lang="en-US" dirty="0"/>
              <a:t>Radiation tolerance of supermirrors: test data acquired at PSI</a:t>
            </a:r>
          </a:p>
          <a:p>
            <a:r>
              <a:rPr lang="en-US" dirty="0"/>
              <a:t>Temperature dependence of UCN production in He-II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The core to He-II distance, heat load from the neutron flux, cryostat cooling power</a:t>
            </a:r>
          </a:p>
          <a:p>
            <a:r>
              <a:rPr lang="en-US" dirty="0"/>
              <a:t>3D arrangement of the UCN source and ports (higher position: preferrable for UCN experiments and reducing higher-energy neutrons)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65F52-641A-E9D0-6B3B-24CBA1506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B20F3-5EB3-514F-7BEA-63EDB38F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EA6AE-C441-2E86-576B-15A6C8C0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4" descr="https://www.swissneutronics.ch/fileadmin/_processed_/2/7/csm_Reflectivity_profiles_of_Ni-Ti___non-depolarising_supermirror_d125076a06.png">
            <a:extLst>
              <a:ext uri="{FF2B5EF4-FFF2-40B4-BE49-F238E27FC236}">
                <a16:creationId xmlns:a16="http://schemas.microsoft.com/office/drawing/2014/main" id="{8378C566-8D19-6C3E-C0D8-32AC6A27A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0" y="3268851"/>
            <a:ext cx="4765754" cy="260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3612DA-BFDC-C1C8-C00E-7EA4AA120E0E}"/>
              </a:ext>
            </a:extLst>
          </p:cNvPr>
          <p:cNvSpPr txBox="1"/>
          <p:nvPr/>
        </p:nvSpPr>
        <p:spPr>
          <a:xfrm>
            <a:off x="623250" y="5990818"/>
            <a:ext cx="6140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Swiss Neutronics (</a:t>
            </a:r>
            <a:r>
              <a:rPr lang="en-US" altLang="ja-JP" sz="1600" b="0" i="0" u="sng" strike="noStrike" kern="1200" baseline="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https://www.swissneutronics.ch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6A40B4D8-9470-EEEE-9C1D-1576C6E7D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-4162" r="-34" b="55250"/>
          <a:stretch/>
        </p:blipFill>
        <p:spPr>
          <a:xfrm>
            <a:off x="9346840" y="2812532"/>
            <a:ext cx="2352612" cy="1757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474E76-B6C6-4844-7BB0-3B0F528C1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948" y="3026072"/>
            <a:ext cx="2503354" cy="36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7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0E6E-8A9D-4BA3-C070-4252B8A3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0A57A-AF89-6FCA-65C6-E9865D8DF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Opportunities at the new research reactor: most of the elements are still yet to be designed </a:t>
            </a:r>
          </a:p>
          <a:p>
            <a:r>
              <a:rPr lang="en-US" dirty="0"/>
              <a:t>Possibility of a He-II UCN source with an advanced neutron optics:</a:t>
            </a:r>
          </a:p>
          <a:p>
            <a:pPr lvl="1"/>
            <a:r>
              <a:rPr lang="en-US" dirty="0"/>
              <a:t>Use supermirrors to maximize the solid angle coverage of 0.9-nm cold neutrons </a:t>
            </a:r>
          </a:p>
          <a:p>
            <a:pPr lvl="1"/>
            <a:r>
              <a:rPr lang="en-US" dirty="0"/>
              <a:t>Estimates with m=5 supermirrors </a:t>
            </a:r>
            <a:r>
              <a:rPr lang="ja-JP" altLang="en-US" dirty="0"/>
              <a:t>→</a:t>
            </a:r>
            <a:r>
              <a:rPr lang="en-US" altLang="ja-JP" dirty="0"/>
              <a:t> 10</a:t>
            </a:r>
            <a:r>
              <a:rPr lang="en-US" altLang="ja-JP" baseline="30000" dirty="0"/>
              <a:t>7 </a:t>
            </a:r>
            <a:r>
              <a:rPr lang="en-US" altLang="ja-JP" dirty="0"/>
              <a:t>UCN</a:t>
            </a:r>
            <a:r>
              <a:rPr lang="en-US" altLang="ja-JP"/>
              <a:t>/s,10</a:t>
            </a:r>
            <a:r>
              <a:rPr lang="en-US" altLang="ja-JP" baseline="30000"/>
              <a:t>3</a:t>
            </a:r>
            <a:r>
              <a:rPr lang="en-US" altLang="ja-JP"/>
              <a:t> </a:t>
            </a:r>
            <a:r>
              <a:rPr lang="en-US" altLang="ja-JP" dirty="0"/>
              <a:t>UCN/cm</a:t>
            </a:r>
            <a:r>
              <a:rPr lang="en-US" altLang="ja-JP" baseline="30000" dirty="0"/>
              <a:t>3</a:t>
            </a:r>
          </a:p>
          <a:p>
            <a:pPr lvl="1"/>
            <a:r>
              <a:rPr lang="en-US" dirty="0"/>
              <a:t>Technological improvement of multilayer mirror production may boost the production rate </a:t>
            </a:r>
          </a:p>
          <a:p>
            <a:r>
              <a:rPr lang="en-US" dirty="0"/>
              <a:t>Interested? </a:t>
            </a:r>
            <a:r>
              <a:rPr lang="en-US" dirty="0">
                <a:sym typeface="Wingdings" panose="05000000000000000000" pitchFamily="2" charset="2"/>
              </a:rPr>
              <a:t> talk to me!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2800" i="1" dirty="0">
                <a:sym typeface="Wingdings" panose="05000000000000000000" pitchFamily="2" charset="2"/>
              </a:rPr>
              <a:t>Thank you for your attention!</a:t>
            </a:r>
            <a:endParaRPr lang="en-US" sz="2800" i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A184A-624B-E315-47A5-D1EAF4E7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56057-A303-F6E7-7D30-B3569DAD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1D4F9-C7EC-E638-3CF6-3C5CD3CC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34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0E6E-8A9D-4BA3-C070-4252B8A3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A184A-624B-E315-47A5-D1EAF4E7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56057-A303-F6E7-7D30-B3569DAD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1D4F9-C7EC-E638-3CF6-3C5CD3CC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59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0E6E-8A9D-4BA3-C070-4252B8A3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neutron flux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0A57A-AF89-6FCA-65C6-E9865D8DF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Thermal neutron flux target value: 10</a:t>
            </a:r>
            <a:r>
              <a:rPr lang="en-US" baseline="30000" dirty="0"/>
              <a:t>14 </a:t>
            </a:r>
            <a:r>
              <a:rPr lang="en-US" dirty="0"/>
              <a:t>n/cm</a:t>
            </a:r>
            <a:r>
              <a:rPr lang="en-US" baseline="30000" dirty="0"/>
              <a:t>2</a:t>
            </a:r>
            <a:r>
              <a:rPr lang="en-US" dirty="0"/>
              <a:t>/s</a:t>
            </a:r>
          </a:p>
          <a:p>
            <a:r>
              <a:rPr lang="en-US" dirty="0">
                <a:sym typeface="Wingdings" panose="05000000000000000000" pitchFamily="2" charset="2"/>
              </a:rPr>
              <a:t>Cold neutron source at JRR-3 (LH2): not optimized (cold neutron flux lower by a factor of 2 than what should be expected from a thermal neutron flux)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By improved CNS, we expect to have a comparable cold-neutron flux to JRR-3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800" i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A184A-624B-E315-47A5-D1EAF4E7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56057-A303-F6E7-7D30-B3569DAD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1D4F9-C7EC-E638-3CF6-3C5CD3CC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FA0BDF-04EA-1716-D814-D0E191975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78"/>
          <a:stretch/>
        </p:blipFill>
        <p:spPr>
          <a:xfrm>
            <a:off x="6977661" y="3417112"/>
            <a:ext cx="5085603" cy="31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54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DA463-123B-2957-74DD-03D34AFD8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90091-6565-9D1E-AD66-F7E7BF43B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2016.12:     </a:t>
            </a:r>
            <a:r>
              <a:rPr lang="en-US" b="1" dirty="0"/>
              <a:t>Decision by the government to build the new research reactor</a:t>
            </a:r>
          </a:p>
          <a:p>
            <a:pPr lvl="1"/>
            <a:r>
              <a:rPr lang="en-US" dirty="0"/>
              <a:t>Decided decommission of  </a:t>
            </a:r>
            <a:r>
              <a:rPr lang="en-US" dirty="0" err="1"/>
              <a:t>Monju</a:t>
            </a:r>
            <a:r>
              <a:rPr lang="en-US" dirty="0"/>
              <a:t> and construction of the new research reactor on the same site </a:t>
            </a:r>
          </a:p>
          <a:p>
            <a:r>
              <a:rPr lang="en-US" dirty="0"/>
              <a:t>2017-2019: </a:t>
            </a:r>
            <a:r>
              <a:rPr lang="en-US" b="1" dirty="0"/>
              <a:t>Government-led opinion survey</a:t>
            </a:r>
          </a:p>
          <a:p>
            <a:pPr lvl="1"/>
            <a:r>
              <a:rPr lang="en-US" dirty="0"/>
              <a:t>Survey conducted by the Ministry of Education, Culture, Sports, Science and Technology (MEXT) in an expert committee consisting of various stakeholders</a:t>
            </a:r>
          </a:p>
          <a:p>
            <a:r>
              <a:rPr lang="en-US" dirty="0"/>
              <a:t>2020.09:      </a:t>
            </a:r>
            <a:r>
              <a:rPr lang="en-US" b="1" dirty="0"/>
              <a:t>Baseline of the reactor defined, call for conceptual design</a:t>
            </a:r>
          </a:p>
          <a:p>
            <a:pPr lvl="1"/>
            <a:r>
              <a:rPr lang="en-US" u="sng" dirty="0"/>
              <a:t>Medium-power (10 MW) </a:t>
            </a:r>
            <a:r>
              <a:rPr lang="en-US" dirty="0"/>
              <a:t>for wide applications from basic science to industrial uses</a:t>
            </a:r>
          </a:p>
          <a:p>
            <a:pPr lvl="1"/>
            <a:r>
              <a:rPr lang="en-US" dirty="0"/>
              <a:t>Expected to contribute to the local community, be a core base in the western Japan for nuclear research and human resource development</a:t>
            </a:r>
          </a:p>
          <a:p>
            <a:pPr lvl="1"/>
            <a:r>
              <a:rPr lang="en-US" dirty="0"/>
              <a:t>Public call by MEXT for conceptual design studies and related researches</a:t>
            </a:r>
          </a:p>
          <a:p>
            <a:r>
              <a:rPr lang="en-US" dirty="0"/>
              <a:t>2020.11 :   </a:t>
            </a:r>
            <a:r>
              <a:rPr lang="en-US" b="1" dirty="0"/>
              <a:t>Conceptual design project started (JAEA, Kyoto U., U. Fukui)</a:t>
            </a:r>
          </a:p>
          <a:p>
            <a:r>
              <a:rPr lang="en-US" dirty="0"/>
              <a:t>2020.12 :   </a:t>
            </a:r>
            <a:r>
              <a:rPr lang="en-US" b="1" dirty="0"/>
              <a:t>JAEA selected to be a lead implementer of the project</a:t>
            </a:r>
            <a:endParaRPr lang="en-US" dirty="0"/>
          </a:p>
          <a:p>
            <a:r>
              <a:rPr lang="en-US" dirty="0"/>
              <a:t>2023.03 :   </a:t>
            </a:r>
            <a:r>
              <a:rPr lang="en-US" b="1" dirty="0"/>
              <a:t>Shifted to detailed design phase for application of installation license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6AC9D-45F6-D995-D2B7-5808E9DD1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98BFF-5BE3-420E-0D1A-DDE920A8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9DDA3-0B2E-287E-88E4-3E4A7943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99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1E3C2-33DC-5338-CCCE-120048C4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thermal power selected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813AD-9BBA-EBA6-6A3B-1D3050C75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5081442"/>
            <a:ext cx="11480800" cy="1411433"/>
          </a:xfrm>
        </p:spPr>
        <p:txBody>
          <a:bodyPr>
            <a:normAutofit/>
          </a:bodyPr>
          <a:lstStyle/>
          <a:p>
            <a:r>
              <a:rPr lang="en-US" b="1" dirty="0"/>
              <a:t>Medium-power reactor (10MWth) </a:t>
            </a:r>
            <a:r>
              <a:rPr lang="en-US" dirty="0"/>
              <a:t>was selected, which can be applied widely from academic to industrial application with a substantial number of users.</a:t>
            </a:r>
          </a:p>
          <a:p>
            <a:r>
              <a:rPr lang="en-US" dirty="0"/>
              <a:t>Regulatory definition by the Nuclear Regulation Authority of Japan (based on IAEA):</a:t>
            </a:r>
            <a:br>
              <a:rPr lang="en-US" dirty="0"/>
            </a:br>
            <a:r>
              <a:rPr lang="en-US" dirty="0"/>
              <a:t>Medium power: 500 kW to 10,000 kW</a:t>
            </a:r>
          </a:p>
          <a:p>
            <a:pPr lvl="1"/>
            <a:endParaRPr lang="en-US" dirty="0"/>
          </a:p>
        </p:txBody>
      </p:sp>
      <p:graphicFrame>
        <p:nvGraphicFramePr>
          <p:cNvPr id="7" name="コンテンツ プレースホルダー 4">
            <a:extLst>
              <a:ext uri="{FF2B5EF4-FFF2-40B4-BE49-F238E27FC236}">
                <a16:creationId xmlns:a16="http://schemas.microsoft.com/office/drawing/2014/main" id="{4CE85011-B8D3-C1E8-3429-2AE38323C0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905153"/>
              </p:ext>
            </p:extLst>
          </p:nvPr>
        </p:nvGraphicFramePr>
        <p:xfrm>
          <a:off x="1549745" y="1111344"/>
          <a:ext cx="8228910" cy="3716004"/>
        </p:xfrm>
        <a:graphic>
          <a:graphicData uri="http://schemas.openxmlformats.org/drawingml/2006/table">
            <a:tbl>
              <a:tblPr firstRow="1" bandRow="1"/>
              <a:tblGrid>
                <a:gridCol w="2687870">
                  <a:extLst>
                    <a:ext uri="{9D8B030D-6E8A-4147-A177-3AD203B41FA5}">
                      <a16:colId xmlns:a16="http://schemas.microsoft.com/office/drawing/2014/main" val="2793545711"/>
                    </a:ext>
                  </a:extLst>
                </a:gridCol>
                <a:gridCol w="1385260">
                  <a:extLst>
                    <a:ext uri="{9D8B030D-6E8A-4147-A177-3AD203B41FA5}">
                      <a16:colId xmlns:a16="http://schemas.microsoft.com/office/drawing/2014/main" val="178984627"/>
                    </a:ext>
                  </a:extLst>
                </a:gridCol>
                <a:gridCol w="1385260">
                  <a:extLst>
                    <a:ext uri="{9D8B030D-6E8A-4147-A177-3AD203B41FA5}">
                      <a16:colId xmlns:a16="http://schemas.microsoft.com/office/drawing/2014/main" val="35081430"/>
                    </a:ext>
                  </a:extLst>
                </a:gridCol>
                <a:gridCol w="1385260">
                  <a:extLst>
                    <a:ext uri="{9D8B030D-6E8A-4147-A177-3AD203B41FA5}">
                      <a16:colId xmlns:a16="http://schemas.microsoft.com/office/drawing/2014/main" val="3575923592"/>
                    </a:ext>
                  </a:extLst>
                </a:gridCol>
                <a:gridCol w="1385260">
                  <a:extLst>
                    <a:ext uri="{9D8B030D-6E8A-4147-A177-3AD203B41FA5}">
                      <a16:colId xmlns:a16="http://schemas.microsoft.com/office/drawing/2014/main" val="145217402"/>
                    </a:ext>
                  </a:extLst>
                </a:gridCol>
              </a:tblGrid>
              <a:tr h="6687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r>
                        <a:rPr kumimoji="1" lang="en-US" altLang="ja-JP" dirty="0"/>
                        <a:t>Reactor Type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mpd="sng">
                      <a:solidFill>
                        <a:srgbClr val="333399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Zero</a:t>
                      </a:r>
                    </a:p>
                    <a:p>
                      <a:pPr algn="ctr"/>
                      <a:r>
                        <a:rPr kumimoji="1" lang="en-US" altLang="ja-JP" dirty="0"/>
                        <a:t> power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Low</a:t>
                      </a:r>
                    </a:p>
                    <a:p>
                      <a:pPr algn="ctr"/>
                      <a:r>
                        <a:rPr kumimoji="1" lang="en-US" altLang="ja-JP" dirty="0"/>
                        <a:t> power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>
                          <a:solidFill>
                            <a:schemeClr val="bg2"/>
                          </a:solidFill>
                        </a:rPr>
                        <a:t>Medium power</a:t>
                      </a:r>
                      <a:endParaRPr kumimoji="1" lang="ja-JP" altLang="en-US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High</a:t>
                      </a:r>
                    </a:p>
                    <a:p>
                      <a:pPr algn="ctr"/>
                      <a:r>
                        <a:rPr kumimoji="1" lang="en-US" altLang="ja-JP" dirty="0"/>
                        <a:t>power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333399"/>
                      </a:solidFill>
                    </a:lnR>
                    <a:lnT w="12700" cmpd="sng">
                      <a:solidFill>
                        <a:srgbClr val="333399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364811"/>
                  </a:ext>
                </a:extLst>
              </a:tr>
              <a:tr h="3874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r>
                        <a:rPr kumimoji="1" lang="en-US" altLang="ja-JP" dirty="0"/>
                        <a:t>Thermal Output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mpd="sng">
                      <a:solidFill>
                        <a:srgbClr val="333399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&lt; 10kW</a:t>
                      </a:r>
                      <a:endParaRPr kumimoji="1" lang="ja-JP" altLang="en-US" baseline="-25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&lt; 500kW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&lt; 10MW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&gt; 20MW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333399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166868"/>
                  </a:ext>
                </a:extLst>
              </a:tr>
              <a:tr h="3874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r>
                        <a:rPr kumimoji="1" lang="en-US" altLang="ja-JP" dirty="0"/>
                        <a:t>Reactor Physics Study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mpd="sng">
                      <a:solidFill>
                        <a:srgbClr val="333399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lang="en-US" altLang="ja-JP" dirty="0"/>
                        <a:t>O</a:t>
                      </a:r>
                      <a:endParaRPr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lang="en-US" altLang="ja-JP" dirty="0"/>
                        <a:t>X</a:t>
                      </a:r>
                      <a:endParaRPr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lang="en-US" altLang="ja-JP" dirty="0"/>
                        <a:t>X</a:t>
                      </a:r>
                      <a:endParaRPr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X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333399"/>
                      </a:solidFill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23776"/>
                  </a:ext>
                </a:extLst>
              </a:tr>
              <a:tr h="3874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r>
                        <a:rPr kumimoji="1" lang="en-US" altLang="ja-JP" dirty="0"/>
                        <a:t>Neutron Science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mpd="sng">
                      <a:solidFill>
                        <a:srgbClr val="333399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X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333399"/>
                      </a:solidFill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046132"/>
                  </a:ext>
                </a:extLst>
              </a:tr>
              <a:tr h="3874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r>
                        <a:rPr kumimoji="1" lang="en-US" altLang="ja-JP" dirty="0"/>
                        <a:t>Industrial Application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mpd="sng">
                      <a:solidFill>
                        <a:srgbClr val="333399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X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X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333399"/>
                      </a:solidFill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500000"/>
                  </a:ext>
                </a:extLst>
              </a:tr>
              <a:tr h="3874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r>
                        <a:rPr kumimoji="1" lang="en-US" altLang="ja-JP" dirty="0"/>
                        <a:t>Education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mpd="sng">
                      <a:solidFill>
                        <a:srgbClr val="333399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Scientist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Operator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Operator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Operator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333399"/>
                      </a:solidFill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548782"/>
                  </a:ext>
                </a:extLst>
              </a:tr>
              <a:tr h="3874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r>
                        <a:rPr kumimoji="1" lang="en-US" altLang="ja-JP" dirty="0"/>
                        <a:t>Location Applicability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mpd="sng">
                      <a:solidFill>
                        <a:srgbClr val="333399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O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X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333399"/>
                      </a:solidFill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487028"/>
                  </a:ext>
                </a:extLst>
              </a:tr>
              <a:tr h="72243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r>
                        <a:rPr kumimoji="1" lang="en-US" altLang="ja-JP" dirty="0"/>
                        <a:t>Typical # of users </a:t>
                      </a:r>
                      <a:br>
                        <a:rPr kumimoji="1" lang="en-US" altLang="ja-JP" dirty="0"/>
                      </a:br>
                      <a:r>
                        <a:rPr kumimoji="1" lang="en-US" altLang="ja-JP" dirty="0"/>
                        <a:t>(persons x days)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mpd="sng">
                      <a:solidFill>
                        <a:srgbClr val="333399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KUCA</a:t>
                      </a:r>
                    </a:p>
                    <a:p>
                      <a:pPr algn="ctr"/>
                      <a:r>
                        <a:rPr kumimoji="1" lang="en-US" altLang="ja-JP" dirty="0"/>
                        <a:t>1,000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UTR-KINKI</a:t>
                      </a:r>
                    </a:p>
                    <a:p>
                      <a:pPr algn="ctr"/>
                      <a:r>
                        <a:rPr kumimoji="1" lang="en-US" altLang="ja-JP" dirty="0"/>
                        <a:t>1,200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KUR</a:t>
                      </a:r>
                    </a:p>
                    <a:p>
                      <a:pPr algn="ctr"/>
                      <a:r>
                        <a:rPr kumimoji="1" lang="en-US" altLang="ja-JP" dirty="0"/>
                        <a:t>5,400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  <a:cs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JRR-3</a:t>
                      </a:r>
                    </a:p>
                    <a:p>
                      <a:pPr algn="ctr"/>
                      <a:r>
                        <a:rPr kumimoji="1" lang="en-US" altLang="ja-JP" dirty="0"/>
                        <a:t>22,500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333399"/>
                      </a:solidFill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4602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5BD6236-FA2F-E50F-C2B4-73DB6EC29EA8}"/>
              </a:ext>
            </a:extLst>
          </p:cNvPr>
          <p:cNvSpPr/>
          <p:nvPr/>
        </p:nvSpPr>
        <p:spPr>
          <a:xfrm>
            <a:off x="6991350" y="1111344"/>
            <a:ext cx="1397000" cy="37160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74FEA29-A74B-B4FE-75A7-794EF5BD1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3D7D9B6-C35F-5EB5-A2DE-45E4E087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80729B-1E33-0798-EF89-0D059EC0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2C274-65CF-21C9-B8B1-0573FF9B5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1744DD-04B6-0C68-4C6B-8ECC64317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99" y="1162050"/>
            <a:ext cx="8779001" cy="5273497"/>
          </a:xfrm>
          <a:prstGeom prst="rect">
            <a:avLst/>
          </a:prstGeom>
        </p:spPr>
      </p:pic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D30A99ED-9797-6513-DC6B-2C4A697A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BD84D3D5-B623-1702-DAD7-BE7FEBDF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B364031-95BF-CBFA-741C-1B206594E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0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E1C27BE8-2E2F-9163-381F-56213AA169A1}"/>
              </a:ext>
            </a:extLst>
          </p:cNvPr>
          <p:cNvSpPr txBox="1"/>
          <p:nvPr/>
        </p:nvSpPr>
        <p:spPr>
          <a:xfrm>
            <a:off x="1882529" y="977900"/>
            <a:ext cx="8233901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Clr>
                <a:srgbClr val="009999"/>
              </a:buClr>
              <a:buFont typeface="Wingdings" panose="05000000000000000000" pitchFamily="2" charset="2"/>
              <a:buChar char="p"/>
            </a:pPr>
            <a:r>
              <a:rPr kumimoji="1" lang="en-US" altLang="ja-JP" sz="20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Enhanced safety performance</a:t>
            </a:r>
          </a:p>
          <a:p>
            <a:pPr marL="715963" lvl="2" indent="-258763">
              <a:buClr>
                <a:prstClr val="black"/>
              </a:buClr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Minimize the potential hazard</a:t>
            </a:r>
          </a:p>
          <a:p>
            <a:pPr marL="715963" lvl="2" indent="-258763">
              <a:buClr>
                <a:prstClr val="black"/>
              </a:buClr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Multiplexing and diversification of safety functions</a:t>
            </a:r>
          </a:p>
          <a:p>
            <a:pPr marL="358775" indent="-358775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p"/>
            </a:pPr>
            <a:r>
              <a:rPr kumimoji="1" lang="en-US" altLang="ja-JP" sz="20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Economical design</a:t>
            </a:r>
          </a:p>
          <a:p>
            <a:pPr marL="715963" lvl="1" indent="-258763">
              <a:buClr>
                <a:prstClr val="black"/>
              </a:buClr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Apply existing and proven technologies</a:t>
            </a:r>
          </a:p>
          <a:p>
            <a:pPr marL="715963" lvl="1" indent="-258763">
              <a:buClr>
                <a:prstClr val="black"/>
              </a:buClr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Reduction of construction, operation, and maintenance costs</a:t>
            </a:r>
          </a:p>
          <a:p>
            <a:pPr marL="358775" indent="-358775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p"/>
            </a:pPr>
            <a:r>
              <a:rPr kumimoji="1" lang="en-US" altLang="ja-JP" sz="20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Ensured operation stability (high operation uptime)</a:t>
            </a:r>
          </a:p>
          <a:p>
            <a:pPr marL="715963" lvl="1" indent="-258763">
              <a:buClr>
                <a:prstClr val="black"/>
              </a:buClr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Minimize scrams, prevent troubles by design</a:t>
            </a:r>
          </a:p>
          <a:p>
            <a:pPr marL="715963" lvl="1" indent="-258763">
              <a:buClr>
                <a:prstClr val="black"/>
              </a:buClr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Simplify the maintenance to shorten inspection period</a:t>
            </a:r>
          </a:p>
          <a:p>
            <a:pPr marL="358775" indent="-358775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p"/>
            </a:pPr>
            <a:r>
              <a:rPr kumimoji="1" lang="en-US" altLang="ja-JP" sz="20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Improved user convenience</a:t>
            </a:r>
          </a:p>
          <a:p>
            <a:pPr marL="715963" lvl="1" indent="-258763">
              <a:buClr>
                <a:prstClr val="black"/>
              </a:buClr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Reasonable arrangement of user accessibility, easy handling of user equipment, and enhancement of available space</a:t>
            </a:r>
          </a:p>
        </p:txBody>
      </p:sp>
      <p:sp>
        <p:nvSpPr>
          <p:cNvPr id="14" name="矢印: 下 4">
            <a:extLst>
              <a:ext uri="{FF2B5EF4-FFF2-40B4-BE49-F238E27FC236}">
                <a16:creationId xmlns:a16="http://schemas.microsoft.com/office/drawing/2014/main" id="{1D0D4FEB-D1F9-CA25-9EDB-A9B92FBCA36D}"/>
              </a:ext>
            </a:extLst>
          </p:cNvPr>
          <p:cNvSpPr/>
          <p:nvPr/>
        </p:nvSpPr>
        <p:spPr>
          <a:xfrm>
            <a:off x="5463539" y="4511278"/>
            <a:ext cx="1188721" cy="249438"/>
          </a:xfrm>
          <a:prstGeom prst="down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テキスト ボックス 5">
            <a:extLst>
              <a:ext uri="{FF2B5EF4-FFF2-40B4-BE49-F238E27FC236}">
                <a16:creationId xmlns:a16="http://schemas.microsoft.com/office/drawing/2014/main" id="{DEC7B068-7524-93E3-0F1C-4B5A6AC17F99}"/>
              </a:ext>
            </a:extLst>
          </p:cNvPr>
          <p:cNvSpPr txBox="1"/>
          <p:nvPr/>
        </p:nvSpPr>
        <p:spPr>
          <a:xfrm>
            <a:off x="1882528" y="4793074"/>
            <a:ext cx="823390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Clr>
                <a:srgbClr val="009999"/>
              </a:buClr>
              <a:buFont typeface="Wingdings" panose="05000000000000000000" pitchFamily="2" charset="2"/>
              <a:buChar char="Ø"/>
            </a:pPr>
            <a:r>
              <a:rPr kumimoji="1"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Conventional and proven fuel assembly design</a:t>
            </a:r>
          </a:p>
          <a:p>
            <a:pPr marL="715963" lvl="2" indent="-258763">
              <a:buClr>
                <a:prstClr val="black"/>
              </a:buClr>
              <a:buFont typeface="Wingdings" panose="05000000000000000000" pitchFamily="2" charset="2"/>
              <a:buChar char="ü"/>
            </a:pPr>
            <a:r>
              <a:rPr kumimoji="1" lang="en-US" altLang="ja-JP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Conventional MTR-type fuel assembly to achieve economical design and short time of approval process</a:t>
            </a:r>
          </a:p>
          <a:p>
            <a:pPr marL="358775" indent="-358775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Ø"/>
            </a:pPr>
            <a:r>
              <a:rPr kumimoji="1"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Advanced and improved experimental facilities including the Cold Neutron Source (CNS) and peripheral facilities</a:t>
            </a:r>
            <a:endParaRPr kumimoji="1" lang="en-US" altLang="ja-JP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E5E17F4-0FF1-5799-BC1D-70EB5E1A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policies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45FD6BA-E112-6A3F-590A-33CF9429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1F4C9A4-8B1C-4D14-45F7-47795328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19BC010-D5F6-885B-9708-5A72C5AE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7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EC8E-8445-9A37-A237-0B043ACBC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3688-25B3-867C-690B-C5FE175F7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Standard MTR-type 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prstClr val="black"/>
                </a:solidFill>
                <a:cs typeface="Arial" panose="020B0604020202020204" pitchFamily="34" charset="0"/>
              </a:rPr>
              <a:t>Standard fuel material with enrichment no higher than 20%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prstClr val="black"/>
                </a:solidFill>
                <a:cs typeface="Arial" panose="020B0604020202020204" pitchFamily="34" charset="0"/>
              </a:rPr>
              <a:t>Based on MTR-type fuel assembly of the existing research reactors (e.g. JRR-3, JMTR) </a:t>
            </a:r>
          </a:p>
          <a:p>
            <a:pPr lvl="1"/>
            <a:endParaRPr lang="en-US" b="1" dirty="0"/>
          </a:p>
        </p:txBody>
      </p:sp>
      <p:grpSp>
        <p:nvGrpSpPr>
          <p:cNvPr id="4" name="グループ化 8">
            <a:extLst>
              <a:ext uri="{FF2B5EF4-FFF2-40B4-BE49-F238E27FC236}">
                <a16:creationId xmlns:a16="http://schemas.microsoft.com/office/drawing/2014/main" id="{6CC75066-5BBA-0AB9-114C-9E6C075CEB2F}"/>
              </a:ext>
            </a:extLst>
          </p:cNvPr>
          <p:cNvGrpSpPr/>
          <p:nvPr/>
        </p:nvGrpSpPr>
        <p:grpSpPr>
          <a:xfrm>
            <a:off x="1769694" y="2183262"/>
            <a:ext cx="3633482" cy="4180131"/>
            <a:chOff x="0" y="1015709"/>
            <a:chExt cx="4550990" cy="5235674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98B086C3-6DA8-9A44-0D6B-9EFC8AF849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39697"/>
              <a:ext cx="2095897" cy="4260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6D6C49-F758-7E8E-6A89-09DECFC93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03" y="3800283"/>
              <a:ext cx="2592387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5561EEEC-4952-DCA1-52BF-2C796E387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578" y="1352358"/>
              <a:ext cx="2087562" cy="166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ine 29">
              <a:extLst>
                <a:ext uri="{FF2B5EF4-FFF2-40B4-BE49-F238E27FC236}">
                  <a16:creationId xmlns:a16="http://schemas.microsoft.com/office/drawing/2014/main" id="{25A5BE47-41D7-1030-F6A8-5F90C6421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9115" y="3871721"/>
              <a:ext cx="2038350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black"/>
                </a:solidFill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9" name="Text Box 30">
              <a:extLst>
                <a:ext uri="{FF2B5EF4-FFF2-40B4-BE49-F238E27FC236}">
                  <a16:creationId xmlns:a16="http://schemas.microsoft.com/office/drawing/2014/main" id="{679C3620-9522-0D13-7D6E-FAD8F104C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2189" y="3584383"/>
              <a:ext cx="1001712" cy="335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457200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kumimoji="0" lang="en-US" altLang="ja-JP" sz="1200" dirty="0">
                  <a:solidFill>
                    <a:prstClr val="black"/>
                  </a:solidFill>
                  <a:ea typeface="Meiryo UI" panose="020B0604030504040204" pitchFamily="50" charset="-128"/>
                  <a:cs typeface="Arial" panose="020B0604020202020204" pitchFamily="34" charset="0"/>
                </a:rPr>
                <a:t>76.2 mm</a:t>
              </a:r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9FDA5ECA-DA02-83F4-C37F-CEAC3A290E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1378" y="1495233"/>
              <a:ext cx="792162" cy="5762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black"/>
                </a:solidFill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1" name="Text Box 33">
              <a:extLst>
                <a:ext uri="{FF2B5EF4-FFF2-40B4-BE49-F238E27FC236}">
                  <a16:creationId xmlns:a16="http://schemas.microsoft.com/office/drawing/2014/main" id="{B2B32FB6-B7ED-72B8-C4EF-BD38DC2DA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1060" y="1015709"/>
              <a:ext cx="2384052" cy="559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457200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kumimoji="0" lang="en-US" altLang="ja-JP" sz="1200" dirty="0">
                  <a:solidFill>
                    <a:prstClr val="black"/>
                  </a:solidFill>
                  <a:ea typeface="Meiryo UI" panose="020B0604030504040204" pitchFamily="50" charset="-128"/>
                  <a:cs typeface="Arial" panose="020B0604020202020204" pitchFamily="34" charset="0"/>
                </a:rPr>
                <a:t>0.51mm×62mm×750mm</a:t>
              </a:r>
              <a:r>
                <a:rPr kumimoji="0" lang="ja-JP" altLang="en-US" sz="1200" dirty="0">
                  <a:solidFill>
                    <a:prstClr val="black"/>
                  </a:solidFill>
                  <a:ea typeface="Meiryo UI" panose="020B0604030504040204" pitchFamily="50" charset="-128"/>
                  <a:cs typeface="Arial" panose="020B0604020202020204" pitchFamily="34" charset="0"/>
                </a:rPr>
                <a:t>（</a:t>
              </a:r>
              <a:r>
                <a:rPr kumimoji="0" lang="en-US" altLang="ja-JP" sz="1200" dirty="0">
                  <a:solidFill>
                    <a:prstClr val="black"/>
                  </a:solidFill>
                  <a:ea typeface="Meiryo UI" panose="020B0604030504040204" pitchFamily="50" charset="-128"/>
                  <a:cs typeface="Arial" panose="020B0604020202020204" pitchFamily="34" charset="0"/>
                </a:rPr>
                <a:t>20%</a:t>
              </a:r>
              <a:r>
                <a:rPr kumimoji="0" lang="ja-JP" altLang="en-US" sz="1200" dirty="0">
                  <a:solidFill>
                    <a:prstClr val="black"/>
                  </a:solidFill>
                  <a:ea typeface="Meiryo UI" panose="020B0604030504040204" pitchFamily="50" charset="-128"/>
                  <a:cs typeface="Arial" panose="020B0604020202020204" pitchFamily="34" charset="0"/>
                </a:rPr>
                <a:t> </a:t>
              </a:r>
              <a:r>
                <a:rPr kumimoji="0" lang="en-US" altLang="ja-JP" sz="1200" dirty="0">
                  <a:solidFill>
                    <a:prstClr val="black"/>
                  </a:solidFill>
                  <a:ea typeface="Meiryo UI" panose="020B0604030504040204" pitchFamily="50" charset="-128"/>
                  <a:cs typeface="Arial" panose="020B0604020202020204" pitchFamily="34" charset="0"/>
                </a:rPr>
                <a:t>enriched</a:t>
              </a:r>
              <a:r>
                <a:rPr kumimoji="0" lang="ja-JP" altLang="en-US" sz="1200" dirty="0">
                  <a:solidFill>
                    <a:prstClr val="black"/>
                  </a:solidFill>
                  <a:ea typeface="Meiryo UI" panose="020B0604030504040204" pitchFamily="50" charset="-128"/>
                  <a:cs typeface="Arial" panose="020B0604020202020204" pitchFamily="34" charset="0"/>
                </a:rPr>
                <a:t> </a:t>
              </a:r>
              <a:r>
                <a:rPr kumimoji="0" lang="en-US" altLang="ja-JP" sz="1200" baseline="30000" dirty="0">
                  <a:solidFill>
                    <a:prstClr val="black"/>
                  </a:solidFill>
                  <a:ea typeface="Meiryo UI" panose="020B0604030504040204" pitchFamily="50" charset="-128"/>
                  <a:cs typeface="Arial" panose="020B0604020202020204" pitchFamily="34" charset="0"/>
                </a:rPr>
                <a:t>235</a:t>
              </a:r>
              <a:r>
                <a:rPr kumimoji="0" lang="en-US" altLang="ja-JP" sz="1200" dirty="0">
                  <a:solidFill>
                    <a:prstClr val="black"/>
                  </a:solidFill>
                  <a:ea typeface="Meiryo UI" panose="020B0604030504040204" pitchFamily="50" charset="-128"/>
                  <a:cs typeface="Arial" panose="020B0604020202020204" pitchFamily="34" charset="0"/>
                </a:rPr>
                <a:t>U</a:t>
              </a:r>
              <a:r>
                <a:rPr kumimoji="0" lang="ja-JP" altLang="en-US" sz="1200" dirty="0">
                  <a:solidFill>
                    <a:prstClr val="black"/>
                  </a:solidFill>
                  <a:ea typeface="Meiryo UI" panose="020B0604030504040204" pitchFamily="50" charset="-128"/>
                  <a:cs typeface="Arial" panose="020B0604020202020204" pitchFamily="34" charset="0"/>
                </a:rPr>
                <a:t>）</a:t>
              </a:r>
              <a:endParaRPr kumimoji="0" lang="en-US" altLang="ja-JP" sz="1200" dirty="0">
                <a:solidFill>
                  <a:prstClr val="black"/>
                </a:solidFill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95B60BC2-84FA-F6C4-67BA-0D16BF5BF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115" y="2701733"/>
              <a:ext cx="468313" cy="1296988"/>
            </a:xfrm>
            <a:custGeom>
              <a:avLst/>
              <a:gdLst>
                <a:gd name="T0" fmla="*/ 0 w 341"/>
                <a:gd name="T1" fmla="*/ 0 h 862"/>
                <a:gd name="T2" fmla="*/ 318 w 341"/>
                <a:gd name="T3" fmla="*/ 318 h 862"/>
                <a:gd name="T4" fmla="*/ 136 w 341"/>
                <a:gd name="T5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1" h="862">
                  <a:moveTo>
                    <a:pt x="0" y="0"/>
                  </a:moveTo>
                  <a:cubicBezTo>
                    <a:pt x="147" y="87"/>
                    <a:pt x="295" y="174"/>
                    <a:pt x="318" y="318"/>
                  </a:cubicBezTo>
                  <a:cubicBezTo>
                    <a:pt x="341" y="462"/>
                    <a:pt x="238" y="662"/>
                    <a:pt x="136" y="862"/>
                  </a:cubicBezTo>
                </a:path>
              </a:pathLst>
            </a:custGeom>
            <a:noFill/>
            <a:ln w="12700" cap="flat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>
                <a:solidFill>
                  <a:prstClr val="black"/>
                </a:solidFill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表 128">
            <a:extLst>
              <a:ext uri="{FF2B5EF4-FFF2-40B4-BE49-F238E27FC236}">
                <a16:creationId xmlns:a16="http://schemas.microsoft.com/office/drawing/2014/main" id="{8772801A-2AA6-AAB1-B242-B7F0BCDE4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141837"/>
              </p:ext>
            </p:extLst>
          </p:nvPr>
        </p:nvGraphicFramePr>
        <p:xfrm>
          <a:off x="5915117" y="2234773"/>
          <a:ext cx="3818523" cy="378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8439">
                  <a:extLst>
                    <a:ext uri="{9D8B030D-6E8A-4147-A177-3AD203B41FA5}">
                      <a16:colId xmlns:a16="http://schemas.microsoft.com/office/drawing/2014/main" val="3474152147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4126983837"/>
                    </a:ext>
                  </a:extLst>
                </a:gridCol>
                <a:gridCol w="1883801">
                  <a:extLst>
                    <a:ext uri="{9D8B030D-6E8A-4147-A177-3AD203B41FA5}">
                      <a16:colId xmlns:a16="http://schemas.microsoft.com/office/drawing/2014/main" val="3313876741"/>
                    </a:ext>
                  </a:extLst>
                </a:gridCol>
              </a:tblGrid>
              <a:tr h="25200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Size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76.2 × 76.2 × 1150 mm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499690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Nuclear Fuel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200" b="0" kern="1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Si</a:t>
                      </a:r>
                      <a:r>
                        <a:rPr lang="en-US" sz="1200" b="0" kern="1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2</a:t>
                      </a:r>
                      <a:endParaRPr lang="ja-JP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768744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235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U enrichment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Approx. 20 </a:t>
                      </a:r>
                      <a:r>
                        <a:rPr lang="en-US" sz="12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wt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%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851086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235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U content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Approx. 472 g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515663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Uranium density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4.8 g/cm</a:t>
                      </a:r>
                      <a:r>
                        <a:rPr lang="en-US" sz="1200" b="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3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368219"/>
                  </a:ext>
                </a:extLst>
              </a:tr>
              <a:tr h="252000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ja-JP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Fuel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ja-JP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meat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Thickness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0.51 mm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702929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Width</a:t>
                      </a:r>
                      <a:endParaRPr kumimoji="1" lang="ja-JP" altLang="en-US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62 mm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712803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Length</a:t>
                      </a:r>
                      <a:endParaRPr kumimoji="1" lang="ja-JP" altLang="en-US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750 mm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6839037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Cladding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Aluminum alloy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402866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Cladding thickness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0.38 mm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0694"/>
                  </a:ext>
                </a:extLst>
              </a:tr>
              <a:tr h="252000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Fuel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plate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Thickness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1.27 mm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62743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Width</a:t>
                      </a:r>
                      <a:endParaRPr kumimoji="1" lang="ja-JP" altLang="en-US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71 mm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81368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Length</a:t>
                      </a:r>
                      <a:endParaRPr kumimoji="1" lang="ja-JP" altLang="en-US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770 mm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835233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Number of coolant channel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20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33129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Coolant channel thickness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2.35 mm (×20)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88535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6CC8F99-5930-F0E7-DAAB-9765CE196D72}"/>
              </a:ext>
            </a:extLst>
          </p:cNvPr>
          <p:cNvSpPr txBox="1"/>
          <p:nvPr/>
        </p:nvSpPr>
        <p:spPr>
          <a:xfrm>
            <a:off x="5952314" y="60228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 panose="020B0503020203020204" pitchFamily="34" charset="0"/>
                <a:cs typeface="Arial" panose="020B0604020202020204" pitchFamily="34" charset="0"/>
              </a:rPr>
              <a:t>Specification of JRR-3 fuel assembly</a:t>
            </a:r>
            <a:endParaRPr kumimoji="0" lang="ja-JP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" panose="020B0503020203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51080187-A53C-E559-8742-713B7F16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19B1A19-A9DB-5037-D318-734E67C9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T. Higuchi, Design Status of  a New Research Reactor in Japan (nEDM2023)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B3B88F-3728-6F40-EE2F-E40B4567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91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FE78-7CD4-06E8-44F9-71841949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Arrangement of irradiation holes (tentative)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4C74-402F-225D-D804-D7C3300EA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Core configuration of irradiation holes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prstClr val="black"/>
                </a:solidFill>
                <a:cs typeface="Arial" panose="020B0604020202020204" pitchFamily="34" charset="0"/>
              </a:rPr>
              <a:t>Open pool-type reactor with a central core and heavy water reflector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prstClr val="black"/>
                </a:solidFill>
                <a:cs typeface="Arial" panose="020B0604020202020204" pitchFamily="34" charset="0"/>
              </a:rPr>
              <a:t>The core has 16 standard fuels, 4 control rods with follower fuels, and 5 irradiation holes in 5x5 grids.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prstClr val="black"/>
                </a:solidFill>
                <a:cs typeface="Arial" panose="020B0604020202020204" pitchFamily="34" charset="0"/>
              </a:rPr>
              <a:t>Large diameter (φ100mm) irradiation holes next to the fuel core.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  <p:pic>
        <p:nvPicPr>
          <p:cNvPr id="4" name="図 5">
            <a:extLst>
              <a:ext uri="{FF2B5EF4-FFF2-40B4-BE49-F238E27FC236}">
                <a16:creationId xmlns:a16="http://schemas.microsoft.com/office/drawing/2014/main" id="{516D911E-3CFF-B981-13C7-F790DFD2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24" y="3223545"/>
            <a:ext cx="6739731" cy="2806446"/>
          </a:xfrm>
          <a:prstGeom prst="rect">
            <a:avLst/>
          </a:prstGeom>
        </p:spPr>
      </p:pic>
      <p:pic>
        <p:nvPicPr>
          <p:cNvPr id="5" name="図 6">
            <a:extLst>
              <a:ext uri="{FF2B5EF4-FFF2-40B4-BE49-F238E27FC236}">
                <a16:creationId xmlns:a16="http://schemas.microsoft.com/office/drawing/2014/main" id="{7F4D0CE8-33E1-F1AD-C010-4932FB65BB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14698" b="13607"/>
          <a:stretch/>
        </p:blipFill>
        <p:spPr bwMode="auto">
          <a:xfrm>
            <a:off x="8196892" y="3521417"/>
            <a:ext cx="3123905" cy="23187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3C9593-E2F6-EC2D-BC15-CB8F995A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4A8E33-48FB-35EB-5033-7DAC065F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9908F4-D1C8-1F44-0A34-3A055228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9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07837-06E1-09A6-3C1F-428F40DD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Arrangement of neutron beam lines (tentative)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5058C-436F-514D-2206-CEB5B9004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Arrangement plan of the Cold Neutron Source (CNS) and neutron beam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Main objective : Utilization of neutron beams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Advanced design for CNS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Sufficient space to locate facilities and experimental devices in the reflector</a:t>
            </a:r>
          </a:p>
          <a:p>
            <a:endParaRPr 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0B67A95-B6E0-CBA8-C8CA-E51CAB9F896C}"/>
              </a:ext>
            </a:extLst>
          </p:cNvPr>
          <p:cNvGrpSpPr/>
          <p:nvPr/>
        </p:nvGrpSpPr>
        <p:grpSpPr>
          <a:xfrm>
            <a:off x="1795457" y="2667122"/>
            <a:ext cx="8524886" cy="4014983"/>
            <a:chOff x="619114" y="1668617"/>
            <a:chExt cx="8524886" cy="4014983"/>
          </a:xfrm>
        </p:grpSpPr>
        <p:grpSp>
          <p:nvGrpSpPr>
            <p:cNvPr id="5" name="グループ化 8">
              <a:extLst>
                <a:ext uri="{FF2B5EF4-FFF2-40B4-BE49-F238E27FC236}">
                  <a16:creationId xmlns:a16="http://schemas.microsoft.com/office/drawing/2014/main" id="{B1619F96-B815-F9D3-D6CB-E940D8FB37B1}"/>
                </a:ext>
              </a:extLst>
            </p:cNvPr>
            <p:cNvGrpSpPr/>
            <p:nvPr/>
          </p:nvGrpSpPr>
          <p:grpSpPr>
            <a:xfrm>
              <a:off x="619114" y="1668617"/>
              <a:ext cx="3848471" cy="3861788"/>
              <a:chOff x="4992994" y="1942888"/>
              <a:chExt cx="3848471" cy="3861788"/>
            </a:xfrm>
          </p:grpSpPr>
          <p:pic>
            <p:nvPicPr>
              <p:cNvPr id="7" name="図 10">
                <a:extLst>
                  <a:ext uri="{FF2B5EF4-FFF2-40B4-BE49-F238E27FC236}">
                    <a16:creationId xmlns:a16="http://schemas.microsoft.com/office/drawing/2014/main" id="{22EC182D-5CA9-4AAD-9F59-C62AB99A95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90" t="-601" r="27623" b="8566"/>
              <a:stretch/>
            </p:blipFill>
            <p:spPr>
              <a:xfrm>
                <a:off x="4992994" y="1942888"/>
                <a:ext cx="3848471" cy="3861788"/>
              </a:xfrm>
              <a:prstGeom prst="rect">
                <a:avLst/>
              </a:prstGeom>
            </p:spPr>
          </p:pic>
          <p:sp>
            <p:nvSpPr>
              <p:cNvPr id="8" name="テキスト ボックス 11">
                <a:extLst>
                  <a:ext uri="{FF2B5EF4-FFF2-40B4-BE49-F238E27FC236}">
                    <a16:creationId xmlns:a16="http://schemas.microsoft.com/office/drawing/2014/main" id="{A18ECD47-7FD2-9C03-C4C4-191D241EB562}"/>
                  </a:ext>
                </a:extLst>
              </p:cNvPr>
              <p:cNvSpPr txBox="1"/>
              <p:nvPr/>
            </p:nvSpPr>
            <p:spPr>
              <a:xfrm>
                <a:off x="6501731" y="3311406"/>
                <a:ext cx="4154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dirty="0">
                    <a:solidFill>
                      <a:prstClr val="black"/>
                    </a:solidFill>
                    <a:latin typeface="Calibri"/>
                  </a:rPr>
                  <a:t>CNS</a:t>
                </a:r>
                <a:endParaRPr lang="ja-JP" altLang="en-US" sz="11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6" name="図 9">
              <a:extLst>
                <a:ext uri="{FF2B5EF4-FFF2-40B4-BE49-F238E27FC236}">
                  <a16:creationId xmlns:a16="http://schemas.microsoft.com/office/drawing/2014/main" id="{8B1CD3A3-9364-5728-066C-F69822456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6" t="18704" r="31408" b="9836"/>
            <a:stretch/>
          </p:blipFill>
          <p:spPr>
            <a:xfrm>
              <a:off x="4888651" y="1668617"/>
              <a:ext cx="4255349" cy="4014983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C206306-40F4-1D31-2F94-7181AAB2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2023-11-07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CD6B99-416C-CE36-A588-6AE5E0814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Higuchi, Design Status of  a New Research Reactor in Japan (nEDM2023)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DBDFAF-1EFF-1435-E804-F195433C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2E360-1750-4166-B24C-F596F577F8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20216"/>
      </p:ext>
    </p:extLst>
  </p:cSld>
  <p:clrMapOvr>
    <a:masterClrMapping/>
  </p:clrMapOvr>
</p:sld>
</file>

<file path=ppt/theme/theme1.xml><?xml version="1.0" encoding="utf-8"?>
<a:theme xmlns:a="http://schemas.openxmlformats.org/drawingml/2006/main" name="Aven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enir" id="{01D2101C-BDAF-40B0-A01F-6FF6972FF3E9}" vid="{B3276706-CB92-4EB9-BC88-E076B637F7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4377</TotalTime>
  <Words>2041</Words>
  <Application>Microsoft Office PowerPoint</Application>
  <PresentationFormat>Widescreen</PresentationFormat>
  <Paragraphs>345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Meiryo UI</vt:lpstr>
      <vt:lpstr>Arial</vt:lpstr>
      <vt:lpstr>Avenir</vt:lpstr>
      <vt:lpstr>Avenir Next LT Pro</vt:lpstr>
      <vt:lpstr>Calibri</vt:lpstr>
      <vt:lpstr>Calibri Light</vt:lpstr>
      <vt:lpstr>Wingdings</vt:lpstr>
      <vt:lpstr>Avenir</vt:lpstr>
      <vt:lpstr>Design Status of  a New Research Reactor in Japan</vt:lpstr>
      <vt:lpstr>Research reactors in Japan</vt:lpstr>
      <vt:lpstr>Background</vt:lpstr>
      <vt:lpstr>Medium thermal power selected </vt:lpstr>
      <vt:lpstr>Timeline</vt:lpstr>
      <vt:lpstr>Design policies</vt:lpstr>
      <vt:lpstr>Fuel element</vt:lpstr>
      <vt:lpstr>Arrangement of irradiation holes (tentative)</vt:lpstr>
      <vt:lpstr>Arrangement of neutron beam lines (tentative)</vt:lpstr>
      <vt:lpstr>Simple simulations of the CNS moderator</vt:lpstr>
      <vt:lpstr>Prioritized neutron instruments</vt:lpstr>
      <vt:lpstr>Future timeline</vt:lpstr>
      <vt:lpstr>Consortium of stakeholders</vt:lpstr>
      <vt:lpstr>Acknowledgements</vt:lpstr>
      <vt:lpstr>PowerPoint Presentation</vt:lpstr>
      <vt:lpstr>Consideration for a UCN Source at  the New Research Reactor</vt:lpstr>
      <vt:lpstr>The new research reactor status</vt:lpstr>
      <vt:lpstr>Boundary conditions</vt:lpstr>
      <vt:lpstr>Concepts</vt:lpstr>
      <vt:lpstr>Idea of the focusing optics </vt:lpstr>
      <vt:lpstr>Simplistic estimates</vt:lpstr>
      <vt:lpstr>Further considerations</vt:lpstr>
      <vt:lpstr>Summary</vt:lpstr>
      <vt:lpstr>Backup</vt:lpstr>
      <vt:lpstr>Expected neutron flux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Status of  a Rew Research Reactor in Japan</dc:title>
  <dc:creator>Takashi Higuchi</dc:creator>
  <cp:lastModifiedBy>Takashi Higuchi</cp:lastModifiedBy>
  <cp:revision>39</cp:revision>
  <dcterms:created xsi:type="dcterms:W3CDTF">2023-10-31T22:26:43Z</dcterms:created>
  <dcterms:modified xsi:type="dcterms:W3CDTF">2023-11-07T16:00:26Z</dcterms:modified>
</cp:coreProperties>
</file>