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72" r:id="rId5"/>
    <p:sldMasterId id="214748367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y="5143500" cx="9144000"/>
  <p:notesSz cx="6858000" cy="9144000"/>
  <p:embeddedFontLst>
    <p:embeddedFont>
      <p:font typeface="Roboto"/>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Clark Hickma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89BDD0E-750D-4DEA-A7FC-5B31AFB0A266}">
  <a:tblStyle styleId="{089BDD0E-750D-4DEA-A7FC-5B31AFB0A26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font" Target="fonts/Roboto-regular.fntdata"/><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font" Target="fonts/Roboto-italic.fntdata"/><Relationship Id="rId14" Type="http://schemas.openxmlformats.org/officeDocument/2006/relationships/slide" Target="slides/slide7.xml"/><Relationship Id="rId36" Type="http://schemas.openxmlformats.org/officeDocument/2006/relationships/font" Target="fonts/Roboto-bold.fntdata"/><Relationship Id="rId17" Type="http://schemas.openxmlformats.org/officeDocument/2006/relationships/slide" Target="slides/slide10.xml"/><Relationship Id="rId16" Type="http://schemas.openxmlformats.org/officeDocument/2006/relationships/slide" Target="slides/slide9.xml"/><Relationship Id="rId38" Type="http://schemas.openxmlformats.org/officeDocument/2006/relationships/font" Target="fonts/Roboto-boldItalic.fntdata"/><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11-03T18:34:52.142">
    <p:pos x="196" y="725"/>
    <p:text>add loss coefficient numbers?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95c94c3ed9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95c94c3ed9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96c8b4fa69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96c8b4fa69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300">
                <a:solidFill>
                  <a:srgbClr val="595959"/>
                </a:solidFill>
              </a:rPr>
              <a:t>However, we see very short UCN storage time in guides leading up to cell (see next). Is this loss strongly E-dependent?</a:t>
            </a:r>
            <a:endParaRPr sz="1300">
              <a:solidFill>
                <a:srgbClr val="595959"/>
              </a:solidFill>
            </a:endParaRPr>
          </a:p>
          <a:p>
            <a:pPr indent="0" lvl="0" marL="0" rtl="0" algn="l">
              <a:spcBef>
                <a:spcPts val="120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96c8b4fa69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96c8b4fa69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95c94c3ed9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95c94c3ed9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95c94c3ed9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295c94c3ed9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8e2528437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8e2528437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8e25284376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8e25284376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8e25284376_1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28e25284376_1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95c94c3ed9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295c94c3ed9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95c94c3ed9_0_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295c94c3ed9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96c8b4fa69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296c8b4fa69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95c94c3ed9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95c94c3ed9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60459856aa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260459856a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96c8b4fa69_0_2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3" name="Google Shape;373;g296c8b4fa69_0_2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60459856aa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260459856aa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96c8b4fa69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296c8b4fa69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967b82dccf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2967b82dccf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96c8b4fa69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296c8b4fa69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60459856aa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260459856aa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60459856aa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260459856aa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95c94c3ed9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295c94c3ed9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Will we have to measure with polarized neutrons eventually to check depolarization characteristics of the cell?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dPS - polystyrene</a:t>
            </a:r>
            <a:endParaRPr/>
          </a:p>
          <a:p>
            <a:pPr indent="0" lvl="0" marL="0" rtl="0" algn="l">
              <a:spcBef>
                <a:spcPts val="0"/>
              </a:spcBef>
              <a:spcAft>
                <a:spcPts val="0"/>
              </a:spcAft>
              <a:buNone/>
            </a:pPr>
            <a:r>
              <a:rPr lang="en"/>
              <a:t>dTPB - </a:t>
            </a:r>
            <a:r>
              <a:rPr lang="en" sz="1950">
                <a:solidFill>
                  <a:schemeClr val="dk1"/>
                </a:solidFill>
              </a:rPr>
              <a:t>1,1,4,4-tetraphenyl-1,3-butadiene</a:t>
            </a:r>
            <a:endParaRPr sz="195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95c94c3ed9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95c94c3ed9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95c94c3ed9_0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95c94c3ed9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967b82dccf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967b82dccf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95c94c3ed9_0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95c94c3ed9_0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95c94c3ed9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95c94c3ed9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570 s storage time implies ~1600 sec UCN wall loss time</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sz="1300">
                <a:solidFill>
                  <a:srgbClr val="595959"/>
                </a:solidFill>
              </a:rPr>
              <a:t>but due to small hole on cell, UCNs to have to on average pass through foil many times before making inside the cell)</a:t>
            </a:r>
            <a:endParaRPr sz="1300">
              <a:solidFill>
                <a:srgbClr val="595959"/>
              </a:solidFill>
            </a:endParaRPr>
          </a:p>
          <a:p>
            <a:pPr indent="0" lvl="0" marL="0" rtl="0" algn="l">
              <a:spcBef>
                <a:spcPts val="0"/>
              </a:spcBef>
              <a:spcAft>
                <a:spcPts val="0"/>
              </a:spcAft>
              <a:buNone/>
            </a:pPr>
            <a:r>
              <a:rPr lang="en" sz="1050">
                <a:solidFill>
                  <a:srgbClr val="444746"/>
                </a:solidFill>
                <a:latin typeface="Roboto"/>
                <a:ea typeface="Roboto"/>
                <a:cs typeface="Roboto"/>
                <a:sym typeface="Roboto"/>
              </a:rPr>
              <a:t>record fermi potentials (al = 54 neV, Zr =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96c8b4fa6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96c8b4fa6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8" name="Google Shape;48;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_1">
    <p:spTree>
      <p:nvGrpSpPr>
        <p:cNvPr id="52" name="Shape 52"/>
        <p:cNvGrpSpPr/>
        <p:nvPr/>
      </p:nvGrpSpPr>
      <p:grpSpPr>
        <a:xfrm>
          <a:off x="0" y="0"/>
          <a:ext cx="0" cy="0"/>
          <a:chOff x="0" y="0"/>
          <a:chExt cx="0" cy="0"/>
        </a:xfrm>
      </p:grpSpPr>
      <p:sp>
        <p:nvSpPr>
          <p:cNvPr id="53" name="Google Shape;53;p13"/>
          <p:cNvSpPr txBox="1"/>
          <p:nvPr>
            <p:ph type="title"/>
          </p:nvPr>
        </p:nvSpPr>
        <p:spPr>
          <a:xfrm>
            <a:off x="1142999" y="1274267"/>
            <a:ext cx="6858000" cy="1343100"/>
          </a:xfrm>
          <a:prstGeom prst="rect">
            <a:avLst/>
          </a:prstGeom>
          <a:noFill/>
          <a:ln>
            <a:noFill/>
          </a:ln>
        </p:spPr>
        <p:txBody>
          <a:bodyPr anchorCtr="0" anchor="b" bIns="31425" lIns="31425" spcFirstLastPara="1" rIns="31425" wrap="square" tIns="31425">
            <a:normAutofit/>
          </a:bodyPr>
          <a:lstStyle>
            <a:lvl1pPr lvl="0" rtl="0" algn="ctr">
              <a:lnSpc>
                <a:spcPct val="90000"/>
              </a:lnSpc>
              <a:spcBef>
                <a:spcPts val="0"/>
              </a:spcBef>
              <a:spcAft>
                <a:spcPts val="0"/>
              </a:spcAft>
              <a:buClr>
                <a:srgbClr val="000000"/>
              </a:buClr>
              <a:buSzPts val="5400"/>
              <a:buFont typeface="Calibri"/>
              <a:buNone/>
              <a:defRPr sz="5400"/>
            </a:lvl1pPr>
            <a:lvl2pPr lvl="1" rtl="0" algn="l">
              <a:lnSpc>
                <a:spcPct val="90000"/>
              </a:lnSpc>
              <a:spcBef>
                <a:spcPts val="0"/>
              </a:spcBef>
              <a:spcAft>
                <a:spcPts val="0"/>
              </a:spcAft>
              <a:buClr>
                <a:srgbClr val="000000"/>
              </a:buClr>
              <a:buSzPts val="1200"/>
              <a:buNone/>
              <a:defRPr/>
            </a:lvl2pPr>
            <a:lvl3pPr lvl="2" rtl="0" algn="l">
              <a:lnSpc>
                <a:spcPct val="90000"/>
              </a:lnSpc>
              <a:spcBef>
                <a:spcPts val="0"/>
              </a:spcBef>
              <a:spcAft>
                <a:spcPts val="0"/>
              </a:spcAft>
              <a:buClr>
                <a:srgbClr val="000000"/>
              </a:buClr>
              <a:buSzPts val="1200"/>
              <a:buNone/>
              <a:defRPr/>
            </a:lvl3pPr>
            <a:lvl4pPr lvl="3" rtl="0" algn="l">
              <a:lnSpc>
                <a:spcPct val="90000"/>
              </a:lnSpc>
              <a:spcBef>
                <a:spcPts val="0"/>
              </a:spcBef>
              <a:spcAft>
                <a:spcPts val="0"/>
              </a:spcAft>
              <a:buClr>
                <a:srgbClr val="000000"/>
              </a:buClr>
              <a:buSzPts val="1200"/>
              <a:buNone/>
              <a:defRPr/>
            </a:lvl4pPr>
            <a:lvl5pPr lvl="4" rtl="0" algn="l">
              <a:lnSpc>
                <a:spcPct val="90000"/>
              </a:lnSpc>
              <a:spcBef>
                <a:spcPts val="0"/>
              </a:spcBef>
              <a:spcAft>
                <a:spcPts val="0"/>
              </a:spcAft>
              <a:buClr>
                <a:srgbClr val="000000"/>
              </a:buClr>
              <a:buSzPts val="1200"/>
              <a:buNone/>
              <a:defRPr/>
            </a:lvl5pPr>
            <a:lvl6pPr lvl="5" rtl="0" algn="l">
              <a:lnSpc>
                <a:spcPct val="90000"/>
              </a:lnSpc>
              <a:spcBef>
                <a:spcPts val="0"/>
              </a:spcBef>
              <a:spcAft>
                <a:spcPts val="0"/>
              </a:spcAft>
              <a:buClr>
                <a:srgbClr val="000000"/>
              </a:buClr>
              <a:buSzPts val="1200"/>
              <a:buNone/>
              <a:defRPr/>
            </a:lvl6pPr>
            <a:lvl7pPr lvl="6" rtl="0" algn="l">
              <a:lnSpc>
                <a:spcPct val="90000"/>
              </a:lnSpc>
              <a:spcBef>
                <a:spcPts val="0"/>
              </a:spcBef>
              <a:spcAft>
                <a:spcPts val="0"/>
              </a:spcAft>
              <a:buClr>
                <a:srgbClr val="000000"/>
              </a:buClr>
              <a:buSzPts val="1200"/>
              <a:buNone/>
              <a:defRPr/>
            </a:lvl7pPr>
            <a:lvl8pPr lvl="7" rtl="0" algn="l">
              <a:lnSpc>
                <a:spcPct val="90000"/>
              </a:lnSpc>
              <a:spcBef>
                <a:spcPts val="0"/>
              </a:spcBef>
              <a:spcAft>
                <a:spcPts val="0"/>
              </a:spcAft>
              <a:buClr>
                <a:srgbClr val="000000"/>
              </a:buClr>
              <a:buSzPts val="1200"/>
              <a:buNone/>
              <a:defRPr/>
            </a:lvl8pPr>
            <a:lvl9pPr lvl="8" rtl="0" algn="l">
              <a:lnSpc>
                <a:spcPct val="90000"/>
              </a:lnSpc>
              <a:spcBef>
                <a:spcPts val="0"/>
              </a:spcBef>
              <a:spcAft>
                <a:spcPts val="0"/>
              </a:spcAft>
              <a:buClr>
                <a:srgbClr val="000000"/>
              </a:buClr>
              <a:buSzPts val="1200"/>
              <a:buNone/>
              <a:defRPr/>
            </a:lvl9pPr>
          </a:lstStyle>
          <a:p/>
        </p:txBody>
      </p:sp>
      <p:sp>
        <p:nvSpPr>
          <p:cNvPr id="54" name="Google Shape;54;p13"/>
          <p:cNvSpPr txBox="1"/>
          <p:nvPr>
            <p:ph idx="1" type="body"/>
          </p:nvPr>
        </p:nvSpPr>
        <p:spPr>
          <a:xfrm>
            <a:off x="1142999" y="2669083"/>
            <a:ext cx="6858000" cy="931500"/>
          </a:xfrm>
          <a:prstGeom prst="rect">
            <a:avLst/>
          </a:prstGeom>
          <a:noFill/>
          <a:ln>
            <a:noFill/>
          </a:ln>
        </p:spPr>
        <p:txBody>
          <a:bodyPr anchorCtr="0" anchor="t" bIns="31425" lIns="31425" spcFirstLastPara="1" rIns="31425" wrap="square" tIns="31425">
            <a:normAutofit/>
          </a:bodyPr>
          <a:lstStyle>
            <a:lvl1pPr indent="-228600" lvl="0" marL="457200" rtl="0" algn="ctr">
              <a:lnSpc>
                <a:spcPct val="90000"/>
              </a:lnSpc>
              <a:spcBef>
                <a:spcPts val="900"/>
              </a:spcBef>
              <a:spcAft>
                <a:spcPts val="0"/>
              </a:spcAft>
              <a:buClr>
                <a:srgbClr val="000000"/>
              </a:buClr>
              <a:buSzPts val="2200"/>
              <a:buFont typeface="Calibri"/>
              <a:buNone/>
              <a:defRPr sz="2200"/>
            </a:lvl1pPr>
            <a:lvl2pPr indent="-228600" lvl="1" marL="914400" rtl="0" algn="ctr">
              <a:lnSpc>
                <a:spcPct val="90000"/>
              </a:lnSpc>
              <a:spcBef>
                <a:spcPts val="900"/>
              </a:spcBef>
              <a:spcAft>
                <a:spcPts val="0"/>
              </a:spcAft>
              <a:buClr>
                <a:srgbClr val="000000"/>
              </a:buClr>
              <a:buSzPts val="2200"/>
              <a:buFont typeface="Calibri"/>
              <a:buNone/>
              <a:defRPr sz="2200"/>
            </a:lvl2pPr>
            <a:lvl3pPr indent="-228600" lvl="2" marL="1371600" rtl="0" algn="ctr">
              <a:lnSpc>
                <a:spcPct val="90000"/>
              </a:lnSpc>
              <a:spcBef>
                <a:spcPts val="900"/>
              </a:spcBef>
              <a:spcAft>
                <a:spcPts val="0"/>
              </a:spcAft>
              <a:buClr>
                <a:srgbClr val="000000"/>
              </a:buClr>
              <a:buSzPts val="2200"/>
              <a:buFont typeface="Calibri"/>
              <a:buNone/>
              <a:defRPr sz="2200"/>
            </a:lvl3pPr>
            <a:lvl4pPr indent="-228600" lvl="3" marL="1828800" rtl="0" algn="ctr">
              <a:lnSpc>
                <a:spcPct val="90000"/>
              </a:lnSpc>
              <a:spcBef>
                <a:spcPts val="900"/>
              </a:spcBef>
              <a:spcAft>
                <a:spcPts val="0"/>
              </a:spcAft>
              <a:buClr>
                <a:srgbClr val="000000"/>
              </a:buClr>
              <a:buSzPts val="2200"/>
              <a:buFont typeface="Calibri"/>
              <a:buNone/>
              <a:defRPr sz="2200"/>
            </a:lvl4pPr>
            <a:lvl5pPr indent="-228600" lvl="4" marL="2286000" rtl="0" algn="ctr">
              <a:lnSpc>
                <a:spcPct val="90000"/>
              </a:lnSpc>
              <a:spcBef>
                <a:spcPts val="900"/>
              </a:spcBef>
              <a:spcAft>
                <a:spcPts val="0"/>
              </a:spcAft>
              <a:buClr>
                <a:srgbClr val="000000"/>
              </a:buClr>
              <a:buSzPts val="2200"/>
              <a:buFont typeface="Calibri"/>
              <a:buNone/>
              <a:defRPr sz="2200"/>
            </a:lvl5pPr>
            <a:lvl6pPr indent="-323850" lvl="5" marL="2743200" rtl="0" algn="l">
              <a:lnSpc>
                <a:spcPct val="90000"/>
              </a:lnSpc>
              <a:spcBef>
                <a:spcPts val="900"/>
              </a:spcBef>
              <a:spcAft>
                <a:spcPts val="0"/>
              </a:spcAft>
              <a:buClr>
                <a:srgbClr val="000000"/>
              </a:buClr>
              <a:buSzPts val="1500"/>
              <a:buChar char="■"/>
              <a:defRPr/>
            </a:lvl6pPr>
            <a:lvl7pPr indent="-323850" lvl="6" marL="3200400" rtl="0" algn="l">
              <a:lnSpc>
                <a:spcPct val="90000"/>
              </a:lnSpc>
              <a:spcBef>
                <a:spcPts val="900"/>
              </a:spcBef>
              <a:spcAft>
                <a:spcPts val="0"/>
              </a:spcAft>
              <a:buClr>
                <a:srgbClr val="000000"/>
              </a:buClr>
              <a:buSzPts val="1500"/>
              <a:buChar char="●"/>
              <a:defRPr/>
            </a:lvl7pPr>
            <a:lvl8pPr indent="-323850" lvl="7" marL="3657600" rtl="0" algn="l">
              <a:lnSpc>
                <a:spcPct val="90000"/>
              </a:lnSpc>
              <a:spcBef>
                <a:spcPts val="900"/>
              </a:spcBef>
              <a:spcAft>
                <a:spcPts val="0"/>
              </a:spcAft>
              <a:buClr>
                <a:srgbClr val="000000"/>
              </a:buClr>
              <a:buSzPts val="1500"/>
              <a:buChar char="○"/>
              <a:defRPr/>
            </a:lvl8pPr>
            <a:lvl9pPr indent="-323850" lvl="8" marL="4114800" rtl="0" algn="l">
              <a:lnSpc>
                <a:spcPct val="90000"/>
              </a:lnSpc>
              <a:spcBef>
                <a:spcPts val="900"/>
              </a:spcBef>
              <a:spcAft>
                <a:spcPts val="0"/>
              </a:spcAft>
              <a:buClr>
                <a:srgbClr val="000000"/>
              </a:buClr>
              <a:buSzPts val="1500"/>
              <a:buChar char="■"/>
              <a:defRPr/>
            </a:lvl9pPr>
          </a:lstStyle>
          <a:p/>
        </p:txBody>
      </p:sp>
      <p:cxnSp>
        <p:nvCxnSpPr>
          <p:cNvPr id="55" name="Google Shape;55;p13"/>
          <p:cNvCxnSpPr/>
          <p:nvPr/>
        </p:nvCxnSpPr>
        <p:spPr>
          <a:xfrm>
            <a:off x="131357" y="4798768"/>
            <a:ext cx="8765400" cy="0"/>
          </a:xfrm>
          <a:prstGeom prst="straightConnector1">
            <a:avLst/>
          </a:prstGeom>
          <a:noFill/>
          <a:ln cap="flat" cmpd="sng" w="25400">
            <a:solidFill>
              <a:srgbClr val="000000"/>
            </a:solidFill>
            <a:prstDash val="solid"/>
            <a:miter lim="400000"/>
            <a:headEnd len="sm" w="sm" type="none"/>
            <a:tailEnd len="sm" w="sm" type="none"/>
          </a:ln>
        </p:spPr>
      </p:cxnSp>
      <p:pic>
        <p:nvPicPr>
          <p:cNvPr descr="image2.png" id="56" name="Google Shape;56;p13"/>
          <p:cNvPicPr preferRelativeResize="0"/>
          <p:nvPr/>
        </p:nvPicPr>
        <p:blipFill rotWithShape="1">
          <a:blip r:embed="rId2">
            <a:alphaModFix/>
          </a:blip>
          <a:srcRect b="0" l="0" r="0" t="0"/>
          <a:stretch/>
        </p:blipFill>
        <p:spPr>
          <a:xfrm>
            <a:off x="257215" y="4848608"/>
            <a:ext cx="1150145" cy="230387"/>
          </a:xfrm>
          <a:prstGeom prst="rect">
            <a:avLst/>
          </a:prstGeom>
          <a:noFill/>
          <a:ln>
            <a:noFill/>
          </a:ln>
        </p:spPr>
      </p:pic>
      <p:pic>
        <p:nvPicPr>
          <p:cNvPr descr="Google Shape;14;p4" id="57" name="Google Shape;57;p13"/>
          <p:cNvPicPr preferRelativeResize="0"/>
          <p:nvPr/>
        </p:nvPicPr>
        <p:blipFill rotWithShape="1">
          <a:blip r:embed="rId3">
            <a:alphaModFix/>
          </a:blip>
          <a:srcRect b="0" l="0" r="0" t="0"/>
          <a:stretch/>
        </p:blipFill>
        <p:spPr>
          <a:xfrm>
            <a:off x="6351756" y="-246833"/>
            <a:ext cx="2922875" cy="2052588"/>
          </a:xfrm>
          <a:prstGeom prst="rect">
            <a:avLst/>
          </a:prstGeom>
          <a:noFill/>
          <a:ln>
            <a:noFill/>
          </a:ln>
        </p:spPr>
      </p:pic>
      <p:sp>
        <p:nvSpPr>
          <p:cNvPr id="58" name="Google Shape;58;p1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59" name="Shape 59"/>
        <p:cNvGrpSpPr/>
        <p:nvPr/>
      </p:nvGrpSpPr>
      <p:grpSpPr>
        <a:xfrm>
          <a:off x="0" y="0"/>
          <a:ext cx="0" cy="0"/>
          <a:chOff x="0" y="0"/>
          <a:chExt cx="0" cy="0"/>
        </a:xfrm>
      </p:grpSpPr>
      <p:sp>
        <p:nvSpPr>
          <p:cNvPr id="60" name="Google Shape;60;p14"/>
          <p:cNvSpPr txBox="1"/>
          <p:nvPr>
            <p:ph type="title"/>
          </p:nvPr>
        </p:nvSpPr>
        <p:spPr>
          <a:xfrm>
            <a:off x="278369" y="201647"/>
            <a:ext cx="6845100" cy="632700"/>
          </a:xfrm>
          <a:prstGeom prst="rect">
            <a:avLst/>
          </a:prstGeom>
          <a:noFill/>
          <a:ln>
            <a:noFill/>
          </a:ln>
        </p:spPr>
        <p:txBody>
          <a:bodyPr anchorCtr="0" anchor="ctr" bIns="45700" lIns="45700" spcFirstLastPara="1" rIns="45700" wrap="square" tIns="45700">
            <a:normAutofit/>
          </a:bodyPr>
          <a:lstStyle>
            <a:lvl1pPr lvl="0" rtl="0" algn="l">
              <a:lnSpc>
                <a:spcPct val="100000"/>
              </a:lnSpc>
              <a:spcBef>
                <a:spcPts val="0"/>
              </a:spcBef>
              <a:spcAft>
                <a:spcPts val="0"/>
              </a:spcAft>
              <a:buClr>
                <a:srgbClr val="000000"/>
              </a:buClr>
              <a:buSzPts val="3600"/>
              <a:buFont typeface="Arial"/>
              <a:buNone/>
              <a:defRPr sz="3600">
                <a:solidFill>
                  <a:srgbClr val="000000"/>
                </a:solidFill>
                <a:latin typeface="Arial"/>
                <a:ea typeface="Arial"/>
                <a:cs typeface="Arial"/>
                <a:sym typeface="Arial"/>
              </a:defRPr>
            </a:lvl1pPr>
            <a:lvl2pPr lvl="1" rtl="0" algn="l">
              <a:lnSpc>
                <a:spcPct val="100000"/>
              </a:lnSpc>
              <a:spcBef>
                <a:spcPts val="0"/>
              </a:spcBef>
              <a:spcAft>
                <a:spcPts val="0"/>
              </a:spcAft>
              <a:buClr>
                <a:srgbClr val="675E47"/>
              </a:buClr>
              <a:buSzPts val="1800"/>
              <a:buNone/>
              <a:defRPr/>
            </a:lvl2pPr>
            <a:lvl3pPr lvl="2" rtl="0" algn="l">
              <a:lnSpc>
                <a:spcPct val="100000"/>
              </a:lnSpc>
              <a:spcBef>
                <a:spcPts val="0"/>
              </a:spcBef>
              <a:spcAft>
                <a:spcPts val="0"/>
              </a:spcAft>
              <a:buClr>
                <a:srgbClr val="675E47"/>
              </a:buClr>
              <a:buSzPts val="1800"/>
              <a:buNone/>
              <a:defRPr/>
            </a:lvl3pPr>
            <a:lvl4pPr lvl="3" rtl="0" algn="l">
              <a:lnSpc>
                <a:spcPct val="100000"/>
              </a:lnSpc>
              <a:spcBef>
                <a:spcPts val="0"/>
              </a:spcBef>
              <a:spcAft>
                <a:spcPts val="0"/>
              </a:spcAft>
              <a:buClr>
                <a:srgbClr val="675E47"/>
              </a:buClr>
              <a:buSzPts val="1800"/>
              <a:buNone/>
              <a:defRPr/>
            </a:lvl4pPr>
            <a:lvl5pPr lvl="4" rtl="0" algn="l">
              <a:lnSpc>
                <a:spcPct val="100000"/>
              </a:lnSpc>
              <a:spcBef>
                <a:spcPts val="0"/>
              </a:spcBef>
              <a:spcAft>
                <a:spcPts val="0"/>
              </a:spcAft>
              <a:buClr>
                <a:srgbClr val="675E47"/>
              </a:buClr>
              <a:buSzPts val="1800"/>
              <a:buNone/>
              <a:defRPr/>
            </a:lvl5pPr>
            <a:lvl6pPr lvl="5" rtl="0" algn="l">
              <a:lnSpc>
                <a:spcPct val="100000"/>
              </a:lnSpc>
              <a:spcBef>
                <a:spcPts val="0"/>
              </a:spcBef>
              <a:spcAft>
                <a:spcPts val="0"/>
              </a:spcAft>
              <a:buClr>
                <a:srgbClr val="675E47"/>
              </a:buClr>
              <a:buSzPts val="1800"/>
              <a:buNone/>
              <a:defRPr/>
            </a:lvl6pPr>
            <a:lvl7pPr lvl="6" rtl="0" algn="l">
              <a:lnSpc>
                <a:spcPct val="100000"/>
              </a:lnSpc>
              <a:spcBef>
                <a:spcPts val="0"/>
              </a:spcBef>
              <a:spcAft>
                <a:spcPts val="0"/>
              </a:spcAft>
              <a:buClr>
                <a:srgbClr val="675E47"/>
              </a:buClr>
              <a:buSzPts val="1800"/>
              <a:buNone/>
              <a:defRPr/>
            </a:lvl7pPr>
            <a:lvl8pPr lvl="7" rtl="0" algn="l">
              <a:lnSpc>
                <a:spcPct val="100000"/>
              </a:lnSpc>
              <a:spcBef>
                <a:spcPts val="0"/>
              </a:spcBef>
              <a:spcAft>
                <a:spcPts val="0"/>
              </a:spcAft>
              <a:buClr>
                <a:srgbClr val="675E47"/>
              </a:buClr>
              <a:buSzPts val="1800"/>
              <a:buNone/>
              <a:defRPr/>
            </a:lvl8pPr>
            <a:lvl9pPr lvl="8" rtl="0" algn="l">
              <a:lnSpc>
                <a:spcPct val="100000"/>
              </a:lnSpc>
              <a:spcBef>
                <a:spcPts val="0"/>
              </a:spcBef>
              <a:spcAft>
                <a:spcPts val="0"/>
              </a:spcAft>
              <a:buClr>
                <a:srgbClr val="675E47"/>
              </a:buClr>
              <a:buSzPts val="1800"/>
              <a:buNone/>
              <a:defRPr/>
            </a:lvl9pPr>
          </a:lstStyle>
          <a:p/>
        </p:txBody>
      </p:sp>
      <p:sp>
        <p:nvSpPr>
          <p:cNvPr id="61" name="Google Shape;61;p14"/>
          <p:cNvSpPr txBox="1"/>
          <p:nvPr>
            <p:ph idx="1" type="body"/>
          </p:nvPr>
        </p:nvSpPr>
        <p:spPr>
          <a:xfrm>
            <a:off x="278369" y="896938"/>
            <a:ext cx="8587200" cy="3849900"/>
          </a:xfrm>
          <a:prstGeom prst="rect">
            <a:avLst/>
          </a:prstGeom>
          <a:noFill/>
          <a:ln>
            <a:noFill/>
          </a:ln>
        </p:spPr>
        <p:txBody>
          <a:bodyPr anchorCtr="0" anchor="t" bIns="45700" lIns="45700" spcFirstLastPara="1" rIns="45700" wrap="square" tIns="45700">
            <a:normAutofit/>
          </a:bodyPr>
          <a:lstStyle>
            <a:lvl1pPr indent="-368300" lvl="0" marL="457200" rtl="0" algn="l">
              <a:lnSpc>
                <a:spcPct val="100000"/>
              </a:lnSpc>
              <a:spcBef>
                <a:spcPts val="500"/>
              </a:spcBef>
              <a:spcAft>
                <a:spcPts val="0"/>
              </a:spcAft>
              <a:buClr>
                <a:srgbClr val="000000"/>
              </a:buClr>
              <a:buSzPts val="2200"/>
              <a:buChar char="•"/>
              <a:defRPr>
                <a:latin typeface="Arial"/>
                <a:ea typeface="Arial"/>
                <a:cs typeface="Arial"/>
                <a:sym typeface="Arial"/>
              </a:defRPr>
            </a:lvl1pPr>
            <a:lvl2pPr indent="-368300" lvl="1" marL="914400" rtl="0" algn="l">
              <a:lnSpc>
                <a:spcPct val="100000"/>
              </a:lnSpc>
              <a:spcBef>
                <a:spcPts val="500"/>
              </a:spcBef>
              <a:spcAft>
                <a:spcPts val="0"/>
              </a:spcAft>
              <a:buClr>
                <a:srgbClr val="000000"/>
              </a:buClr>
              <a:buSzPts val="2200"/>
              <a:buChar char="-"/>
              <a:defRPr>
                <a:latin typeface="Arial"/>
                <a:ea typeface="Arial"/>
                <a:cs typeface="Arial"/>
                <a:sym typeface="Arial"/>
              </a:defRPr>
            </a:lvl2pPr>
            <a:lvl3pPr indent="-368300" lvl="2" marL="1371600" rtl="0" algn="l">
              <a:lnSpc>
                <a:spcPct val="100000"/>
              </a:lnSpc>
              <a:spcBef>
                <a:spcPts val="500"/>
              </a:spcBef>
              <a:spcAft>
                <a:spcPts val="0"/>
              </a:spcAft>
              <a:buClr>
                <a:srgbClr val="000000"/>
              </a:buClr>
              <a:buSzPts val="2200"/>
              <a:buChar char="•"/>
              <a:defRPr>
                <a:latin typeface="Arial"/>
                <a:ea typeface="Arial"/>
                <a:cs typeface="Arial"/>
                <a:sym typeface="Arial"/>
              </a:defRPr>
            </a:lvl3pPr>
            <a:lvl4pPr indent="-368300" lvl="3" marL="1828800" rtl="0" algn="l">
              <a:lnSpc>
                <a:spcPct val="100000"/>
              </a:lnSpc>
              <a:spcBef>
                <a:spcPts val="500"/>
              </a:spcBef>
              <a:spcAft>
                <a:spcPts val="0"/>
              </a:spcAft>
              <a:buClr>
                <a:srgbClr val="000000"/>
              </a:buClr>
              <a:buSzPts val="2200"/>
              <a:buChar char="-"/>
              <a:defRPr>
                <a:latin typeface="Arial"/>
                <a:ea typeface="Arial"/>
                <a:cs typeface="Arial"/>
                <a:sym typeface="Arial"/>
              </a:defRPr>
            </a:lvl4pPr>
            <a:lvl5pPr indent="-368300" lvl="4" marL="2286000" rtl="0" algn="l">
              <a:lnSpc>
                <a:spcPct val="100000"/>
              </a:lnSpc>
              <a:spcBef>
                <a:spcPts val="500"/>
              </a:spcBef>
              <a:spcAft>
                <a:spcPts val="0"/>
              </a:spcAft>
              <a:buClr>
                <a:srgbClr val="000000"/>
              </a:buClr>
              <a:buSzPts val="2200"/>
              <a:buChar char="•"/>
              <a:defRPr>
                <a:latin typeface="Arial"/>
                <a:ea typeface="Arial"/>
                <a:cs typeface="Arial"/>
                <a:sym typeface="Arial"/>
              </a:defRPr>
            </a:lvl5pPr>
            <a:lvl6pPr indent="-342900" lvl="5" marL="2743200" rtl="0" algn="l">
              <a:lnSpc>
                <a:spcPct val="100000"/>
              </a:lnSpc>
              <a:spcBef>
                <a:spcPts val="500"/>
              </a:spcBef>
              <a:spcAft>
                <a:spcPts val="0"/>
              </a:spcAft>
              <a:buSzPts val="1800"/>
              <a:buChar char="*"/>
              <a:defRPr/>
            </a:lvl6pPr>
            <a:lvl7pPr indent="-342900" lvl="6" marL="3200400" rtl="0" algn="l">
              <a:lnSpc>
                <a:spcPct val="100000"/>
              </a:lnSpc>
              <a:spcBef>
                <a:spcPts val="500"/>
              </a:spcBef>
              <a:spcAft>
                <a:spcPts val="0"/>
              </a:spcAft>
              <a:buSzPts val="1800"/>
              <a:buChar char="*"/>
              <a:defRPr/>
            </a:lvl7pPr>
            <a:lvl8pPr indent="-342900" lvl="7" marL="3657600" rtl="0" algn="l">
              <a:lnSpc>
                <a:spcPct val="100000"/>
              </a:lnSpc>
              <a:spcBef>
                <a:spcPts val="500"/>
              </a:spcBef>
              <a:spcAft>
                <a:spcPts val="0"/>
              </a:spcAft>
              <a:buSzPts val="1800"/>
              <a:buChar char="*"/>
              <a:defRPr/>
            </a:lvl8pPr>
            <a:lvl9pPr indent="-342900" lvl="8" marL="4114800" rtl="0" algn="l">
              <a:lnSpc>
                <a:spcPct val="100000"/>
              </a:lnSpc>
              <a:spcBef>
                <a:spcPts val="500"/>
              </a:spcBef>
              <a:spcAft>
                <a:spcPts val="0"/>
              </a:spcAft>
              <a:buSzPts val="1800"/>
              <a:buChar char="*"/>
              <a:defRPr/>
            </a:lvl9pPr>
          </a:lstStyle>
          <a:p/>
        </p:txBody>
      </p:sp>
      <p:sp>
        <p:nvSpPr>
          <p:cNvPr id="62" name="Google Shape;62;p14"/>
          <p:cNvSpPr txBox="1"/>
          <p:nvPr>
            <p:ph idx="12" type="sldNum"/>
          </p:nvPr>
        </p:nvSpPr>
        <p:spPr>
          <a:xfrm>
            <a:off x="4297679" y="4906017"/>
            <a:ext cx="548700" cy="169200"/>
          </a:xfrm>
          <a:prstGeom prst="rect">
            <a:avLst/>
          </a:prstGeom>
          <a:noFill/>
          <a:ln>
            <a:noFill/>
          </a:ln>
        </p:spPr>
        <p:txBody>
          <a:bodyPr anchorCtr="0" anchor="ctr" bIns="0" lIns="0" spcFirstLastPara="1" rIns="0" wrap="square" tIns="0">
            <a:spAutoFit/>
          </a:bodyPr>
          <a:lstStyle>
            <a:lvl1pPr indent="0" lvl="0"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descr="Red.png" id="63" name="Google Shape;63;p14"/>
          <p:cNvPicPr preferRelativeResize="0"/>
          <p:nvPr/>
        </p:nvPicPr>
        <p:blipFill rotWithShape="1">
          <a:blip r:embed="rId2">
            <a:alphaModFix/>
          </a:blip>
          <a:srcRect b="0" l="0" r="0" t="0"/>
          <a:stretch/>
        </p:blipFill>
        <p:spPr>
          <a:xfrm>
            <a:off x="7517861" y="-245777"/>
            <a:ext cx="1699944" cy="119378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8" name="Shape 68"/>
        <p:cNvGrpSpPr/>
        <p:nvPr/>
      </p:nvGrpSpPr>
      <p:grpSpPr>
        <a:xfrm>
          <a:off x="0" y="0"/>
          <a:ext cx="0" cy="0"/>
          <a:chOff x="0" y="0"/>
          <a:chExt cx="0" cy="0"/>
        </a:xfrm>
      </p:grpSpPr>
      <p:sp>
        <p:nvSpPr>
          <p:cNvPr id="69" name="Google Shape;69;p1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0" name="Google Shape;70;p1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1" name="Google Shape;71;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2" name="Shape 72"/>
        <p:cNvGrpSpPr/>
        <p:nvPr/>
      </p:nvGrpSpPr>
      <p:grpSpPr>
        <a:xfrm>
          <a:off x="0" y="0"/>
          <a:ext cx="0" cy="0"/>
          <a:chOff x="0" y="0"/>
          <a:chExt cx="0" cy="0"/>
        </a:xfrm>
      </p:grpSpPr>
      <p:sp>
        <p:nvSpPr>
          <p:cNvPr id="73" name="Google Shape;73;p17"/>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4" name="Google Shape;74;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5" name="Shape 75"/>
        <p:cNvGrpSpPr/>
        <p:nvPr/>
      </p:nvGrpSpPr>
      <p:grpSpPr>
        <a:xfrm>
          <a:off x="0" y="0"/>
          <a:ext cx="0" cy="0"/>
          <a:chOff x="0" y="0"/>
          <a:chExt cx="0" cy="0"/>
        </a:xfrm>
      </p:grpSpPr>
      <p:sp>
        <p:nvSpPr>
          <p:cNvPr id="76" name="Google Shape;76;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7" name="Google Shape;77;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8" name="Google Shape;78;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9" name="Shape 79"/>
        <p:cNvGrpSpPr/>
        <p:nvPr/>
      </p:nvGrpSpPr>
      <p:grpSpPr>
        <a:xfrm>
          <a:off x="0" y="0"/>
          <a:ext cx="0" cy="0"/>
          <a:chOff x="0" y="0"/>
          <a:chExt cx="0" cy="0"/>
        </a:xfrm>
      </p:grpSpPr>
      <p:sp>
        <p:nvSpPr>
          <p:cNvPr id="80" name="Google Shape;80;p1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1" name="Google Shape;81;p19"/>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82" name="Google Shape;82;p19"/>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83" name="Google Shape;83;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4" name="Shape 84"/>
        <p:cNvGrpSpPr/>
        <p:nvPr/>
      </p:nvGrpSpPr>
      <p:grpSpPr>
        <a:xfrm>
          <a:off x="0" y="0"/>
          <a:ext cx="0" cy="0"/>
          <a:chOff x="0" y="0"/>
          <a:chExt cx="0" cy="0"/>
        </a:xfrm>
      </p:grpSpPr>
      <p:sp>
        <p:nvSpPr>
          <p:cNvPr id="85" name="Google Shape;85;p2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6" name="Google Shape;86;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7" name="Shape 87"/>
        <p:cNvGrpSpPr/>
        <p:nvPr/>
      </p:nvGrpSpPr>
      <p:grpSpPr>
        <a:xfrm>
          <a:off x="0" y="0"/>
          <a:ext cx="0" cy="0"/>
          <a:chOff x="0" y="0"/>
          <a:chExt cx="0" cy="0"/>
        </a:xfrm>
      </p:grpSpPr>
      <p:sp>
        <p:nvSpPr>
          <p:cNvPr id="88" name="Google Shape;88;p21"/>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9" name="Google Shape;89;p21"/>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90" name="Google Shape;90;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1" name="Shape 91"/>
        <p:cNvGrpSpPr/>
        <p:nvPr/>
      </p:nvGrpSpPr>
      <p:grpSpPr>
        <a:xfrm>
          <a:off x="0" y="0"/>
          <a:ext cx="0" cy="0"/>
          <a:chOff x="0" y="0"/>
          <a:chExt cx="0" cy="0"/>
        </a:xfrm>
      </p:grpSpPr>
      <p:sp>
        <p:nvSpPr>
          <p:cNvPr id="92" name="Google Shape;92;p22"/>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93" name="Google Shape;93;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4" name="Shape 94"/>
        <p:cNvGrpSpPr/>
        <p:nvPr/>
      </p:nvGrpSpPr>
      <p:grpSpPr>
        <a:xfrm>
          <a:off x="0" y="0"/>
          <a:ext cx="0" cy="0"/>
          <a:chOff x="0" y="0"/>
          <a:chExt cx="0" cy="0"/>
        </a:xfrm>
      </p:grpSpPr>
      <p:sp>
        <p:nvSpPr>
          <p:cNvPr id="95" name="Google Shape;95;p2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23"/>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97" name="Google Shape;97;p23"/>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98" name="Google Shape;98;p23"/>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99" name="Google Shape;99;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0" name="Shape 100"/>
        <p:cNvGrpSpPr/>
        <p:nvPr/>
      </p:nvGrpSpPr>
      <p:grpSpPr>
        <a:xfrm>
          <a:off x="0" y="0"/>
          <a:ext cx="0" cy="0"/>
          <a:chOff x="0" y="0"/>
          <a:chExt cx="0" cy="0"/>
        </a:xfrm>
      </p:grpSpPr>
      <p:sp>
        <p:nvSpPr>
          <p:cNvPr id="101" name="Google Shape;101;p24"/>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102" name="Google Shape;102;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3" name="Shape 103"/>
        <p:cNvGrpSpPr/>
        <p:nvPr/>
      </p:nvGrpSpPr>
      <p:grpSpPr>
        <a:xfrm>
          <a:off x="0" y="0"/>
          <a:ext cx="0" cy="0"/>
          <a:chOff x="0" y="0"/>
          <a:chExt cx="0" cy="0"/>
        </a:xfrm>
      </p:grpSpPr>
      <p:sp>
        <p:nvSpPr>
          <p:cNvPr id="104" name="Google Shape;104;p2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05" name="Google Shape;105;p25"/>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06" name="Google Shape;106;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7" name="Shape 107"/>
        <p:cNvGrpSpPr/>
        <p:nvPr/>
      </p:nvGrpSpPr>
      <p:grpSpPr>
        <a:xfrm>
          <a:off x="0" y="0"/>
          <a:ext cx="0" cy="0"/>
          <a:chOff x="0" y="0"/>
          <a:chExt cx="0" cy="0"/>
        </a:xfrm>
      </p:grpSpPr>
      <p:sp>
        <p:nvSpPr>
          <p:cNvPr id="108" name="Google Shape;108;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505133" y="479876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descr="Google Shape;14;p4" id="20" name="Google Shape;20;p4"/>
          <p:cNvPicPr preferRelativeResize="0"/>
          <p:nvPr/>
        </p:nvPicPr>
        <p:blipFill rotWithShape="1">
          <a:blip r:embed="rId2">
            <a:alphaModFix/>
          </a:blip>
          <a:srcRect b="0" l="0" r="0" t="0"/>
          <a:stretch/>
        </p:blipFill>
        <p:spPr>
          <a:xfrm>
            <a:off x="7092300" y="-253350"/>
            <a:ext cx="2255800" cy="1584127"/>
          </a:xfrm>
          <a:prstGeom prst="rect">
            <a:avLst/>
          </a:prstGeom>
          <a:noFill/>
          <a:ln>
            <a:noFill/>
          </a:ln>
        </p:spPr>
      </p:pic>
      <p:cxnSp>
        <p:nvCxnSpPr>
          <p:cNvPr id="21" name="Google Shape;21;p4"/>
          <p:cNvCxnSpPr/>
          <p:nvPr/>
        </p:nvCxnSpPr>
        <p:spPr>
          <a:xfrm>
            <a:off x="131357" y="4798768"/>
            <a:ext cx="8765400" cy="0"/>
          </a:xfrm>
          <a:prstGeom prst="straightConnector1">
            <a:avLst/>
          </a:prstGeom>
          <a:noFill/>
          <a:ln cap="flat" cmpd="sng" w="25400">
            <a:solidFill>
              <a:srgbClr val="000000"/>
            </a:solidFill>
            <a:prstDash val="solid"/>
            <a:miter lim="400000"/>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 name="Google Shape;24;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 name="Google Shape;29;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2" name="Google Shape;32;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6" name="Google Shape;36;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0" name="Google Shape;40;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2" Type="http://schemas.openxmlformats.org/officeDocument/2006/relationships/theme" Target="../theme/theme1.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4" name="Shape 64"/>
        <p:cNvGrpSpPr/>
        <p:nvPr/>
      </p:nvGrpSpPr>
      <p:grpSpPr>
        <a:xfrm>
          <a:off x="0" y="0"/>
          <a:ext cx="0" cy="0"/>
          <a:chOff x="0" y="0"/>
          <a:chExt cx="0" cy="0"/>
        </a:xfrm>
      </p:grpSpPr>
      <p:sp>
        <p:nvSpPr>
          <p:cNvPr id="65" name="Google Shape;65;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66" name="Google Shape;66;p1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67" name="Google Shape;67;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11.jpg"/><Relationship Id="rId5"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5.jpg"/><Relationship Id="rId4" Type="http://schemas.openxmlformats.org/officeDocument/2006/relationships/image" Target="../media/image22.png"/><Relationship Id="rId5"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5.jpg"/><Relationship Id="rId4" Type="http://schemas.openxmlformats.org/officeDocument/2006/relationships/image" Target="../media/image44.jpg"/><Relationship Id="rId5" Type="http://schemas.openxmlformats.org/officeDocument/2006/relationships/image" Target="../media/image49.jpg"/><Relationship Id="rId6" Type="http://schemas.openxmlformats.org/officeDocument/2006/relationships/image" Target="../media/image3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comments" Target="../comments/commen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30.jpg"/><Relationship Id="rId6" Type="http://schemas.openxmlformats.org/officeDocument/2006/relationships/image" Target="../media/image28.jpg"/><Relationship Id="rId7" Type="http://schemas.openxmlformats.org/officeDocument/2006/relationships/image" Target="../media/image31.png"/><Relationship Id="rId8"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3.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47.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1.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3.jpg"/><Relationship Id="rId4" Type="http://schemas.openxmlformats.org/officeDocument/2006/relationships/image" Target="../media/image46.png"/><Relationship Id="rId5" Type="http://schemas.openxmlformats.org/officeDocument/2006/relationships/image" Target="../media/image43.png"/><Relationship Id="rId6"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52.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jpg"/><Relationship Id="rId4" Type="http://schemas.openxmlformats.org/officeDocument/2006/relationships/image" Target="../media/image25.jpg"/><Relationship Id="rId5" Type="http://schemas.openxmlformats.org/officeDocument/2006/relationships/image" Target="../media/image5.png"/><Relationship Id="rId6"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13.jpg"/><Relationship Id="rId4" Type="http://schemas.openxmlformats.org/officeDocument/2006/relationships/image" Target="../media/image14.gif"/><Relationship Id="rId5" Type="http://schemas.openxmlformats.org/officeDocument/2006/relationships/image" Target="../media/image17.gif"/><Relationship Id="rId6"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7"/>
          <p:cNvSpPr txBox="1"/>
          <p:nvPr>
            <p:ph type="title"/>
          </p:nvPr>
        </p:nvSpPr>
        <p:spPr>
          <a:xfrm>
            <a:off x="1142999" y="1498767"/>
            <a:ext cx="6858000" cy="1343100"/>
          </a:xfrm>
          <a:prstGeom prst="rect">
            <a:avLst/>
          </a:prstGeom>
        </p:spPr>
        <p:txBody>
          <a:bodyPr anchorCtr="0" anchor="b" bIns="31425" lIns="31425" spcFirstLastPara="1" rIns="31425" wrap="square" tIns="31425">
            <a:noAutofit/>
          </a:bodyPr>
          <a:lstStyle/>
          <a:p>
            <a:pPr indent="0" lvl="0" marL="0" rtl="0" algn="ctr">
              <a:spcBef>
                <a:spcPts val="0"/>
              </a:spcBef>
              <a:spcAft>
                <a:spcPts val="0"/>
              </a:spcAft>
              <a:buSzPts val="990"/>
              <a:buNone/>
            </a:pPr>
            <a:r>
              <a:rPr lang="en" sz="3160"/>
              <a:t>Update on Characterization of measurement cells for the nEDM@SNS experiment</a:t>
            </a:r>
            <a:endParaRPr sz="3160"/>
          </a:p>
        </p:txBody>
      </p:sp>
      <p:sp>
        <p:nvSpPr>
          <p:cNvPr id="114" name="Google Shape;114;p27"/>
          <p:cNvSpPr txBox="1"/>
          <p:nvPr>
            <p:ph idx="1" type="body"/>
          </p:nvPr>
        </p:nvSpPr>
        <p:spPr>
          <a:xfrm>
            <a:off x="1142999" y="3209083"/>
            <a:ext cx="6858000" cy="931500"/>
          </a:xfrm>
          <a:prstGeom prst="rect">
            <a:avLst/>
          </a:prstGeom>
        </p:spPr>
        <p:txBody>
          <a:bodyPr anchorCtr="0" anchor="t" bIns="31425" lIns="31425" spcFirstLastPara="1" rIns="31425" wrap="square" tIns="31425">
            <a:normAutofit fontScale="85000" lnSpcReduction="20000"/>
          </a:bodyPr>
          <a:lstStyle/>
          <a:p>
            <a:pPr indent="0" lvl="0" marL="0" rtl="0" algn="ctr">
              <a:spcBef>
                <a:spcPts val="900"/>
              </a:spcBef>
              <a:spcAft>
                <a:spcPts val="0"/>
              </a:spcAft>
              <a:buNone/>
            </a:pPr>
            <a:r>
              <a:rPr lang="en"/>
              <a:t>Clark Hickman</a:t>
            </a:r>
            <a:endParaRPr/>
          </a:p>
          <a:p>
            <a:pPr indent="0" lvl="0" marL="0" rtl="0" algn="ctr">
              <a:spcBef>
                <a:spcPts val="900"/>
              </a:spcBef>
              <a:spcAft>
                <a:spcPts val="0"/>
              </a:spcAft>
              <a:buNone/>
            </a:pPr>
            <a:r>
              <a:rPr lang="en"/>
              <a:t>Cole Teander</a:t>
            </a:r>
            <a:endParaRPr/>
          </a:p>
          <a:p>
            <a:pPr indent="0" lvl="0" marL="0" rtl="0" algn="ctr">
              <a:spcBef>
                <a:spcPts val="900"/>
              </a:spcBef>
              <a:spcAft>
                <a:spcPts val="0"/>
              </a:spcAft>
              <a:buNone/>
            </a:pPr>
            <a:r>
              <a:rPr lang="en"/>
              <a:t>Santa Fe, November 2023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2022 - TES</a:t>
            </a:r>
            <a:endParaRPr/>
          </a:p>
        </p:txBody>
      </p:sp>
      <p:sp>
        <p:nvSpPr>
          <p:cNvPr id="219" name="Google Shape;219;p36"/>
          <p:cNvSpPr txBox="1"/>
          <p:nvPr>
            <p:ph idx="1" type="body"/>
          </p:nvPr>
        </p:nvSpPr>
        <p:spPr>
          <a:xfrm>
            <a:off x="311700" y="1152475"/>
            <a:ext cx="25425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t>Energy spectrometer that we placed in various places along the beamline to get a handle on the energy spectrum</a:t>
            </a:r>
            <a:endParaRPr sz="1300"/>
          </a:p>
          <a:p>
            <a:pPr indent="0" lvl="0" marL="0" rtl="0" algn="l">
              <a:spcBef>
                <a:spcPts val="1200"/>
              </a:spcBef>
              <a:spcAft>
                <a:spcPts val="0"/>
              </a:spcAft>
              <a:buNone/>
            </a:pPr>
            <a:r>
              <a:rPr lang="en" sz="1300"/>
              <a:t>Didn’t see any change in spectrum between the RH and after the switcher at RT</a:t>
            </a:r>
            <a:endParaRPr sz="1300"/>
          </a:p>
          <a:p>
            <a:pPr indent="0" lvl="0" marL="0" rtl="0" algn="l">
              <a:spcBef>
                <a:spcPts val="1200"/>
              </a:spcBef>
              <a:spcAft>
                <a:spcPts val="0"/>
              </a:spcAft>
              <a:buNone/>
            </a:pPr>
            <a:r>
              <a:t/>
            </a:r>
            <a:endParaRPr sz="1300"/>
          </a:p>
          <a:p>
            <a:pPr indent="0" lvl="0" marL="0" rtl="0" algn="l">
              <a:spcBef>
                <a:spcPts val="1200"/>
              </a:spcBef>
              <a:spcAft>
                <a:spcPts val="1200"/>
              </a:spcAft>
              <a:buNone/>
            </a:pPr>
            <a:r>
              <a:t/>
            </a:r>
            <a:endParaRPr/>
          </a:p>
        </p:txBody>
      </p:sp>
      <p:sp>
        <p:nvSpPr>
          <p:cNvPr id="220" name="Google Shape;220;p36"/>
          <p:cNvSpPr txBox="1"/>
          <p:nvPr>
            <p:ph idx="12" type="sldNum"/>
          </p:nvPr>
        </p:nvSpPr>
        <p:spPr>
          <a:xfrm>
            <a:off x="8505133" y="47987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21" name="Google Shape;221;p36"/>
          <p:cNvPicPr preferRelativeResize="0"/>
          <p:nvPr/>
        </p:nvPicPr>
        <p:blipFill>
          <a:blip r:embed="rId3">
            <a:alphaModFix/>
          </a:blip>
          <a:stretch>
            <a:fillRect/>
          </a:stretch>
        </p:blipFill>
        <p:spPr>
          <a:xfrm>
            <a:off x="2894175" y="445025"/>
            <a:ext cx="6159650" cy="3132975"/>
          </a:xfrm>
          <a:prstGeom prst="rect">
            <a:avLst/>
          </a:prstGeom>
          <a:noFill/>
          <a:ln>
            <a:noFill/>
          </a:ln>
        </p:spPr>
      </p:pic>
      <p:sp>
        <p:nvSpPr>
          <p:cNvPr id="222" name="Google Shape;222;p36"/>
          <p:cNvSpPr txBox="1"/>
          <p:nvPr/>
        </p:nvSpPr>
        <p:spPr>
          <a:xfrm>
            <a:off x="320525" y="3304350"/>
            <a:ext cx="8058600" cy="12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36"/>
          <p:cNvSpPr txBox="1"/>
          <p:nvPr/>
        </p:nvSpPr>
        <p:spPr>
          <a:xfrm>
            <a:off x="320525" y="3380700"/>
            <a:ext cx="8184600" cy="144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300">
                <a:solidFill>
                  <a:schemeClr val="dk2"/>
                </a:solidFill>
              </a:rPr>
              <a:t>During the guide drain, we see ~ 1 count in top TES </a:t>
            </a:r>
            <a:r>
              <a:rPr lang="en" sz="1300">
                <a:solidFill>
                  <a:schemeClr val="dk2"/>
                </a:solidFill>
              </a:rPr>
              <a:t>detector</a:t>
            </a:r>
            <a:r>
              <a:rPr lang="en" sz="1300">
                <a:solidFill>
                  <a:schemeClr val="dk2"/>
                </a:solidFill>
              </a:rPr>
              <a:t> (~100 neV) for every 5 in the switcher (~0 neV)</a:t>
            </a:r>
            <a:endParaRPr sz="1300">
              <a:solidFill>
                <a:schemeClr val="dk2"/>
              </a:solidFill>
            </a:endParaRPr>
          </a:p>
          <a:p>
            <a:pPr indent="0" lvl="0" marL="0" rtl="0" algn="l">
              <a:lnSpc>
                <a:spcPct val="115000"/>
              </a:lnSpc>
              <a:spcBef>
                <a:spcPts val="1200"/>
              </a:spcBef>
              <a:spcAft>
                <a:spcPts val="0"/>
              </a:spcAft>
              <a:buClr>
                <a:schemeClr val="dk1"/>
              </a:buClr>
              <a:buSzPts val="1100"/>
              <a:buFont typeface="Arial"/>
              <a:buNone/>
            </a:pPr>
            <a:r>
              <a:rPr lang="en" sz="1300">
                <a:solidFill>
                  <a:schemeClr val="dk2"/>
                </a:solidFill>
              </a:rPr>
              <a:t>However, after holding neutrons in the cell for the shortest possible hold time - 15 sec - we do not see *any* counts in the top TES detector despite seeing 100+ in the switcher detector. </a:t>
            </a:r>
            <a:endParaRPr sz="1300">
              <a:solidFill>
                <a:schemeClr val="dk2"/>
              </a:solidFill>
            </a:endParaRPr>
          </a:p>
          <a:p>
            <a:pPr indent="0" lvl="0" marL="0" rtl="0" algn="l">
              <a:lnSpc>
                <a:spcPct val="115000"/>
              </a:lnSpc>
              <a:spcBef>
                <a:spcPts val="1200"/>
              </a:spcBef>
              <a:spcAft>
                <a:spcPts val="1200"/>
              </a:spcAft>
              <a:buClr>
                <a:schemeClr val="dk1"/>
              </a:buClr>
              <a:buSzPts val="1100"/>
              <a:buFont typeface="Arial"/>
              <a:buNone/>
            </a:pPr>
            <a:r>
              <a:t/>
            </a:r>
            <a:endParaRPr sz="1300">
              <a:solidFill>
                <a:schemeClr val="dk2"/>
              </a:solidFill>
            </a:endParaRPr>
          </a:p>
        </p:txBody>
      </p:sp>
      <p:sp>
        <p:nvSpPr>
          <p:cNvPr id="224" name="Google Shape;224;p36"/>
          <p:cNvSpPr txBox="1"/>
          <p:nvPr/>
        </p:nvSpPr>
        <p:spPr>
          <a:xfrm>
            <a:off x="374400" y="4788000"/>
            <a:ext cx="2469600" cy="27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Results 3/4</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37"/>
          <p:cNvPicPr preferRelativeResize="0"/>
          <p:nvPr/>
        </p:nvPicPr>
        <p:blipFill>
          <a:blip r:embed="rId3">
            <a:alphaModFix/>
          </a:blip>
          <a:stretch>
            <a:fillRect/>
          </a:stretch>
        </p:blipFill>
        <p:spPr>
          <a:xfrm>
            <a:off x="409525" y="3077950"/>
            <a:ext cx="4162475" cy="1948125"/>
          </a:xfrm>
          <a:prstGeom prst="rect">
            <a:avLst/>
          </a:prstGeom>
          <a:noFill/>
          <a:ln>
            <a:noFill/>
          </a:ln>
        </p:spPr>
      </p:pic>
      <p:pic>
        <p:nvPicPr>
          <p:cNvPr id="230" name="Google Shape;230;p37"/>
          <p:cNvPicPr preferRelativeResize="0"/>
          <p:nvPr/>
        </p:nvPicPr>
        <p:blipFill rotWithShape="1">
          <a:blip r:embed="rId4">
            <a:alphaModFix/>
          </a:blip>
          <a:srcRect b="2874" l="5514" r="5541" t="0"/>
          <a:stretch/>
        </p:blipFill>
        <p:spPr>
          <a:xfrm>
            <a:off x="2453325" y="317525"/>
            <a:ext cx="6566149" cy="4780226"/>
          </a:xfrm>
          <a:prstGeom prst="rect">
            <a:avLst/>
          </a:prstGeom>
          <a:noFill/>
          <a:ln>
            <a:noFill/>
          </a:ln>
        </p:spPr>
      </p:pic>
      <p:sp>
        <p:nvSpPr>
          <p:cNvPr id="231" name="Google Shape;231;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2022 - </a:t>
            </a:r>
            <a:r>
              <a:rPr lang="en"/>
              <a:t>Guide Storage</a:t>
            </a:r>
            <a:endParaRPr/>
          </a:p>
        </p:txBody>
      </p:sp>
      <p:sp>
        <p:nvSpPr>
          <p:cNvPr id="232" name="Google Shape;232;p37"/>
          <p:cNvSpPr txBox="1"/>
          <p:nvPr>
            <p:ph idx="1" type="body"/>
          </p:nvPr>
        </p:nvSpPr>
        <p:spPr>
          <a:xfrm>
            <a:off x="311700" y="1152475"/>
            <a:ext cx="25272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t>We used a gate valve to hold the neutrons in the section of guide immediately adjacent to the measurement cell</a:t>
            </a:r>
            <a:endParaRPr sz="1300"/>
          </a:p>
          <a:p>
            <a:pPr indent="0" lvl="0" marL="0" rtl="0" algn="l">
              <a:spcBef>
                <a:spcPts val="1200"/>
              </a:spcBef>
              <a:spcAft>
                <a:spcPts val="0"/>
              </a:spcAft>
              <a:buNone/>
            </a:pPr>
            <a:r>
              <a:rPr lang="en" sz="1300"/>
              <a:t>We hold very few neutrons in this section of guide, even at short holding times</a:t>
            </a:r>
            <a:endParaRPr sz="1300"/>
          </a:p>
          <a:p>
            <a:pPr indent="0" lvl="0" marL="457200" rtl="0" algn="l">
              <a:spcBef>
                <a:spcPts val="1200"/>
              </a:spcBef>
              <a:spcAft>
                <a:spcPts val="1200"/>
              </a:spcAft>
              <a:buNone/>
            </a:pPr>
            <a:r>
              <a:t/>
            </a:r>
            <a:endParaRPr/>
          </a:p>
        </p:txBody>
      </p:sp>
      <p:pic>
        <p:nvPicPr>
          <p:cNvPr id="233" name="Google Shape;233;p37"/>
          <p:cNvPicPr preferRelativeResize="0"/>
          <p:nvPr/>
        </p:nvPicPr>
        <p:blipFill>
          <a:blip r:embed="rId5">
            <a:alphaModFix/>
          </a:blip>
          <a:stretch>
            <a:fillRect/>
          </a:stretch>
        </p:blipFill>
        <p:spPr>
          <a:xfrm>
            <a:off x="7504725" y="29000"/>
            <a:ext cx="1499825" cy="915150"/>
          </a:xfrm>
          <a:prstGeom prst="rect">
            <a:avLst/>
          </a:prstGeom>
          <a:noFill/>
          <a:ln>
            <a:noFill/>
          </a:ln>
        </p:spPr>
      </p:pic>
      <p:sp>
        <p:nvSpPr>
          <p:cNvPr id="234" name="Google Shape;234;p37"/>
          <p:cNvSpPr txBox="1"/>
          <p:nvPr/>
        </p:nvSpPr>
        <p:spPr>
          <a:xfrm>
            <a:off x="3963250" y="1225500"/>
            <a:ext cx="86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𝜏 ~ 5 s</a:t>
            </a:r>
            <a:endParaRPr/>
          </a:p>
        </p:txBody>
      </p:sp>
      <p:cxnSp>
        <p:nvCxnSpPr>
          <p:cNvPr id="235" name="Google Shape;235;p37"/>
          <p:cNvCxnSpPr/>
          <p:nvPr/>
        </p:nvCxnSpPr>
        <p:spPr>
          <a:xfrm flipH="1">
            <a:off x="3889200" y="1530575"/>
            <a:ext cx="372600" cy="424800"/>
          </a:xfrm>
          <a:prstGeom prst="straightConnector1">
            <a:avLst/>
          </a:prstGeom>
          <a:noFill/>
          <a:ln cap="flat" cmpd="sng" w="9525">
            <a:solidFill>
              <a:schemeClr val="dk2"/>
            </a:solidFill>
            <a:prstDash val="solid"/>
            <a:round/>
            <a:headEnd len="med" w="med" type="none"/>
            <a:tailEnd len="med" w="med" type="triangle"/>
          </a:ln>
        </p:spPr>
      </p:cxnSp>
      <p:cxnSp>
        <p:nvCxnSpPr>
          <p:cNvPr id="236" name="Google Shape;236;p37"/>
          <p:cNvCxnSpPr/>
          <p:nvPr/>
        </p:nvCxnSpPr>
        <p:spPr>
          <a:xfrm rot="10800000">
            <a:off x="3624675" y="3600425"/>
            <a:ext cx="825300" cy="581400"/>
          </a:xfrm>
          <a:prstGeom prst="straightConnector1">
            <a:avLst/>
          </a:prstGeom>
          <a:noFill/>
          <a:ln cap="flat" cmpd="sng" w="9525">
            <a:solidFill>
              <a:schemeClr val="dk2"/>
            </a:solidFill>
            <a:prstDash val="solid"/>
            <a:round/>
            <a:headEnd len="med" w="med" type="none"/>
            <a:tailEnd len="med" w="med" type="triangle"/>
          </a:ln>
        </p:spPr>
      </p:cxnSp>
      <p:sp>
        <p:nvSpPr>
          <p:cNvPr id="237" name="Google Shape;237;p37"/>
          <p:cNvSpPr txBox="1"/>
          <p:nvPr>
            <p:ph idx="12" type="sldNum"/>
          </p:nvPr>
        </p:nvSpPr>
        <p:spPr>
          <a:xfrm>
            <a:off x="8505133" y="47987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38" name="Google Shape;238;p37"/>
          <p:cNvSpPr txBox="1"/>
          <p:nvPr/>
        </p:nvSpPr>
        <p:spPr>
          <a:xfrm>
            <a:off x="374400" y="4788000"/>
            <a:ext cx="2469600" cy="27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Results 4/4</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8"/>
          <p:cNvSpPr txBox="1"/>
          <p:nvPr>
            <p:ph type="title"/>
          </p:nvPr>
        </p:nvSpPr>
        <p:spPr>
          <a:xfrm>
            <a:off x="311700" y="2310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Problems with current setup</a:t>
            </a:r>
            <a:endParaRPr/>
          </a:p>
        </p:txBody>
      </p:sp>
      <p:sp>
        <p:nvSpPr>
          <p:cNvPr id="244" name="Google Shape;244;p38"/>
          <p:cNvSpPr txBox="1"/>
          <p:nvPr>
            <p:ph idx="1" type="body"/>
          </p:nvPr>
        </p:nvSpPr>
        <p:spPr>
          <a:xfrm>
            <a:off x="148800" y="879975"/>
            <a:ext cx="5431200" cy="262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did not have a reliable way to get a handle on the UCN energy spectrum in the guides versus in the cell.</a:t>
            </a:r>
            <a:endParaRPr/>
          </a:p>
          <a:p>
            <a:pPr indent="0" lvl="0" marL="457200" rtl="0" algn="l">
              <a:spcBef>
                <a:spcPts val="1200"/>
              </a:spcBef>
              <a:spcAft>
                <a:spcPts val="0"/>
              </a:spcAft>
              <a:buNone/>
            </a:pPr>
            <a:r>
              <a:rPr lang="en" sz="1600"/>
              <a:t>Existing LANL RH has movable </a:t>
            </a:r>
            <a:r>
              <a:rPr lang="en" sz="1600"/>
              <a:t>Boron </a:t>
            </a:r>
            <a:r>
              <a:rPr lang="en" sz="1600"/>
              <a:t>absorber (used in 2022), but this takes a lot of effort, cooperation from other experiments, requires venting to change positions, etc.</a:t>
            </a:r>
            <a:endParaRPr sz="1600"/>
          </a:p>
          <a:p>
            <a:pPr indent="0" lvl="0" marL="0" rtl="0" algn="l">
              <a:spcBef>
                <a:spcPts val="1200"/>
              </a:spcBef>
              <a:spcAft>
                <a:spcPts val="0"/>
              </a:spcAft>
              <a:buNone/>
            </a:pPr>
            <a:r>
              <a:t/>
            </a:r>
            <a:endParaRPr b="1"/>
          </a:p>
          <a:p>
            <a:pPr indent="0" lvl="0" marL="0" rtl="0" algn="l">
              <a:spcBef>
                <a:spcPts val="1200"/>
              </a:spcBef>
              <a:spcAft>
                <a:spcPts val="1200"/>
              </a:spcAft>
              <a:buNone/>
            </a:pPr>
            <a:r>
              <a:t/>
            </a:r>
            <a:endParaRPr/>
          </a:p>
        </p:txBody>
      </p:sp>
      <p:sp>
        <p:nvSpPr>
          <p:cNvPr id="245" name="Google Shape;245;p38"/>
          <p:cNvSpPr txBox="1"/>
          <p:nvPr>
            <p:ph idx="12" type="sldNum"/>
          </p:nvPr>
        </p:nvSpPr>
        <p:spPr>
          <a:xfrm>
            <a:off x="8505133" y="47987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46" name="Google Shape;246;p38"/>
          <p:cNvPicPr preferRelativeResize="0"/>
          <p:nvPr/>
        </p:nvPicPr>
        <p:blipFill>
          <a:blip r:embed="rId3">
            <a:alphaModFix/>
          </a:blip>
          <a:stretch>
            <a:fillRect/>
          </a:stretch>
        </p:blipFill>
        <p:spPr>
          <a:xfrm>
            <a:off x="5580000" y="533750"/>
            <a:ext cx="3184876" cy="1759289"/>
          </a:xfrm>
          <a:prstGeom prst="rect">
            <a:avLst/>
          </a:prstGeom>
          <a:noFill/>
          <a:ln>
            <a:noFill/>
          </a:ln>
        </p:spPr>
      </p:pic>
      <p:pic>
        <p:nvPicPr>
          <p:cNvPr id="247" name="Google Shape;247;p38"/>
          <p:cNvPicPr preferRelativeResize="0"/>
          <p:nvPr/>
        </p:nvPicPr>
        <p:blipFill rotWithShape="1">
          <a:blip r:embed="rId4">
            <a:alphaModFix/>
          </a:blip>
          <a:srcRect b="8036" l="6704" r="11133" t="8162"/>
          <a:stretch/>
        </p:blipFill>
        <p:spPr>
          <a:xfrm>
            <a:off x="5891298" y="2826424"/>
            <a:ext cx="3068599" cy="1685575"/>
          </a:xfrm>
          <a:prstGeom prst="rect">
            <a:avLst/>
          </a:prstGeom>
          <a:noFill/>
          <a:ln>
            <a:noFill/>
          </a:ln>
        </p:spPr>
      </p:pic>
      <p:sp>
        <p:nvSpPr>
          <p:cNvPr id="248" name="Google Shape;248;p38"/>
          <p:cNvSpPr txBox="1"/>
          <p:nvPr/>
        </p:nvSpPr>
        <p:spPr>
          <a:xfrm>
            <a:off x="148800" y="3229400"/>
            <a:ext cx="5799600" cy="1759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2"/>
                </a:solidFill>
              </a:rPr>
              <a:t>When cleaning the guide this year, we found a fair amount of </a:t>
            </a:r>
            <a:r>
              <a:rPr lang="en" sz="1800">
                <a:solidFill>
                  <a:schemeClr val="dk2"/>
                </a:solidFill>
              </a:rPr>
              <a:t>debris</a:t>
            </a:r>
            <a:r>
              <a:rPr lang="en" sz="1800">
                <a:solidFill>
                  <a:schemeClr val="dk2"/>
                </a:solidFill>
              </a:rPr>
              <a:t> in the guides</a:t>
            </a:r>
            <a:endParaRPr sz="1800">
              <a:solidFill>
                <a:schemeClr val="dk2"/>
              </a:solidFill>
            </a:endParaRPr>
          </a:p>
          <a:p>
            <a:pPr indent="0" lvl="0" marL="457200" rtl="0" algn="l">
              <a:lnSpc>
                <a:spcPct val="115000"/>
              </a:lnSpc>
              <a:spcBef>
                <a:spcPts val="1200"/>
              </a:spcBef>
              <a:spcAft>
                <a:spcPts val="0"/>
              </a:spcAft>
              <a:buClr>
                <a:schemeClr val="dk1"/>
              </a:buClr>
              <a:buSzPts val="1100"/>
              <a:buFont typeface="Arial"/>
              <a:buNone/>
            </a:pPr>
            <a:r>
              <a:rPr lang="en" sz="1600">
                <a:solidFill>
                  <a:schemeClr val="dk2"/>
                </a:solidFill>
              </a:rPr>
              <a:t>If ~0.02 cm</a:t>
            </a:r>
            <a:r>
              <a:rPr baseline="30000" lang="en" sz="1600">
                <a:solidFill>
                  <a:schemeClr val="dk2"/>
                </a:solidFill>
              </a:rPr>
              <a:t>2</a:t>
            </a:r>
            <a:r>
              <a:rPr lang="en" sz="1600">
                <a:solidFill>
                  <a:schemeClr val="dk2"/>
                </a:solidFill>
              </a:rPr>
              <a:t> area of dust got into cell, could explain degradation from storage time 560 s -&gt; 405 s</a:t>
            </a:r>
            <a:endParaRPr sz="1600">
              <a:solidFill>
                <a:schemeClr val="dk2"/>
              </a:solidFill>
            </a:endParaRPr>
          </a:p>
          <a:p>
            <a:pPr indent="0" lvl="0" marL="457200" rtl="0" algn="l">
              <a:spcBef>
                <a:spcPts val="1200"/>
              </a:spcBef>
              <a:spcAft>
                <a:spcPts val="0"/>
              </a:spcAft>
              <a:buNone/>
            </a:pPr>
            <a:r>
              <a:t/>
            </a:r>
            <a:endParaRPr/>
          </a:p>
        </p:txBody>
      </p:sp>
      <p:sp>
        <p:nvSpPr>
          <p:cNvPr id="249" name="Google Shape;249;p38"/>
          <p:cNvSpPr txBox="1"/>
          <p:nvPr/>
        </p:nvSpPr>
        <p:spPr>
          <a:xfrm>
            <a:off x="374400" y="4788000"/>
            <a:ext cx="2469600" cy="27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Improvements 1/5</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9"/>
          <p:cNvSpPr txBox="1"/>
          <p:nvPr>
            <p:ph type="title"/>
          </p:nvPr>
        </p:nvSpPr>
        <p:spPr>
          <a:xfrm>
            <a:off x="214500" y="2236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Improvements to our apparatus</a:t>
            </a:r>
            <a:endParaRPr/>
          </a:p>
        </p:txBody>
      </p:sp>
      <p:sp>
        <p:nvSpPr>
          <p:cNvPr id="255" name="Google Shape;255;p39"/>
          <p:cNvSpPr txBox="1"/>
          <p:nvPr>
            <p:ph idx="1" type="body"/>
          </p:nvPr>
        </p:nvSpPr>
        <p:spPr>
          <a:xfrm>
            <a:off x="92100" y="930900"/>
            <a:ext cx="53883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New Roundhouse as a low pass spectrum filter</a:t>
            </a:r>
            <a:endParaRPr/>
          </a:p>
          <a:p>
            <a:pPr indent="0" lvl="0" marL="457200" rtl="0" algn="l">
              <a:spcBef>
                <a:spcPts val="1200"/>
              </a:spcBef>
              <a:spcAft>
                <a:spcPts val="0"/>
              </a:spcAft>
              <a:buNone/>
            </a:pPr>
            <a:r>
              <a:rPr lang="en" sz="1500"/>
              <a:t>Better control of our energy spectrum without disruption of others</a:t>
            </a:r>
            <a:br>
              <a:rPr lang="en" sz="1500"/>
            </a:br>
            <a:r>
              <a:rPr lang="en" sz="1500"/>
              <a:t>Change UCN spectrum without venting vacuum system</a:t>
            </a:r>
            <a:br>
              <a:rPr lang="en" sz="1500"/>
            </a:br>
            <a:r>
              <a:rPr lang="en" sz="1500"/>
              <a:t>Change measurement procedure of UCN spectrum in roundhouse, in guides, and in cell</a:t>
            </a:r>
            <a:endParaRPr sz="1500"/>
          </a:p>
          <a:p>
            <a:pPr indent="0" lvl="0" marL="457200" rtl="0" algn="l">
              <a:spcBef>
                <a:spcPts val="1200"/>
              </a:spcBef>
              <a:spcAft>
                <a:spcPts val="0"/>
              </a:spcAft>
              <a:buNone/>
            </a:pPr>
            <a:r>
              <a:rPr lang="en" sz="1500"/>
              <a:t>Deduce </a:t>
            </a:r>
            <a:r>
              <a:rPr lang="en" sz="1500"/>
              <a:t>𝜏</a:t>
            </a:r>
            <a:r>
              <a:rPr baseline="-25000" lang="en" sz="1500"/>
              <a:t>cell</a:t>
            </a:r>
            <a:r>
              <a:rPr lang="en" sz="1500"/>
              <a:t>(E)</a:t>
            </a:r>
            <a:endParaRPr sz="1500"/>
          </a:p>
          <a:p>
            <a:pPr indent="0" lvl="0" marL="0" rtl="0" algn="l">
              <a:spcBef>
                <a:spcPts val="1200"/>
              </a:spcBef>
              <a:spcAft>
                <a:spcPts val="0"/>
              </a:spcAft>
              <a:buNone/>
            </a:pPr>
            <a:r>
              <a:rPr lang="en"/>
              <a:t>New cell</a:t>
            </a:r>
            <a:r>
              <a:rPr lang="en"/>
              <a:t> - MSU1 (open cell bead coating)</a:t>
            </a:r>
            <a:endParaRPr/>
          </a:p>
          <a:p>
            <a:pPr indent="0" lvl="0" marL="0" rtl="0" algn="l">
              <a:spcBef>
                <a:spcPts val="1200"/>
              </a:spcBef>
              <a:spcAft>
                <a:spcPts val="1200"/>
              </a:spcAft>
              <a:buNone/>
            </a:pPr>
            <a:r>
              <a:rPr lang="en"/>
              <a:t>Replacing the old switcher </a:t>
            </a:r>
            <a:r>
              <a:rPr lang="en" sz="1400"/>
              <a:t>(a known source of loss)  </a:t>
            </a:r>
            <a:r>
              <a:rPr lang="en"/>
              <a:t>with a tee and gate valves leading to a drop detector</a:t>
            </a:r>
            <a:endParaRPr/>
          </a:p>
        </p:txBody>
      </p:sp>
      <p:sp>
        <p:nvSpPr>
          <p:cNvPr id="256" name="Google Shape;256;p39"/>
          <p:cNvSpPr txBox="1"/>
          <p:nvPr>
            <p:ph idx="12" type="sldNum"/>
          </p:nvPr>
        </p:nvSpPr>
        <p:spPr>
          <a:xfrm>
            <a:off x="8505133" y="47987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257" name="Google Shape;257;p39"/>
          <p:cNvGrpSpPr/>
          <p:nvPr/>
        </p:nvGrpSpPr>
        <p:grpSpPr>
          <a:xfrm>
            <a:off x="5362426" y="71200"/>
            <a:ext cx="3781568" cy="4540739"/>
            <a:chOff x="3054826" y="291000"/>
            <a:chExt cx="3781568" cy="4540739"/>
          </a:xfrm>
        </p:grpSpPr>
        <p:pic>
          <p:nvPicPr>
            <p:cNvPr id="258" name="Google Shape;258;p39"/>
            <p:cNvPicPr preferRelativeResize="0"/>
            <p:nvPr/>
          </p:nvPicPr>
          <p:blipFill>
            <a:blip r:embed="rId3">
              <a:alphaModFix/>
            </a:blip>
            <a:stretch>
              <a:fillRect/>
            </a:stretch>
          </p:blipFill>
          <p:spPr>
            <a:xfrm>
              <a:off x="3720429" y="805971"/>
              <a:ext cx="2375825" cy="3625572"/>
            </a:xfrm>
            <a:prstGeom prst="rect">
              <a:avLst/>
            </a:prstGeom>
            <a:noFill/>
            <a:ln>
              <a:noFill/>
            </a:ln>
          </p:spPr>
        </p:pic>
        <p:sp>
          <p:nvSpPr>
            <p:cNvPr id="259" name="Google Shape;259;p39"/>
            <p:cNvSpPr txBox="1"/>
            <p:nvPr/>
          </p:nvSpPr>
          <p:spPr>
            <a:xfrm>
              <a:off x="5384136" y="2446024"/>
              <a:ext cx="1268100" cy="6156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Ti foil absorber</a:t>
              </a:r>
              <a:endParaRPr/>
            </a:p>
          </p:txBody>
        </p:sp>
        <p:cxnSp>
          <p:nvCxnSpPr>
            <p:cNvPr id="260" name="Google Shape;260;p39"/>
            <p:cNvCxnSpPr/>
            <p:nvPr/>
          </p:nvCxnSpPr>
          <p:spPr>
            <a:xfrm flipH="1">
              <a:off x="5101433" y="2944668"/>
              <a:ext cx="466800" cy="307500"/>
            </a:xfrm>
            <a:prstGeom prst="straightConnector1">
              <a:avLst/>
            </a:prstGeom>
            <a:noFill/>
            <a:ln cap="flat" cmpd="sng" w="9525">
              <a:solidFill>
                <a:srgbClr val="FF0000"/>
              </a:solidFill>
              <a:prstDash val="solid"/>
              <a:round/>
              <a:headEnd len="med" w="med" type="none"/>
              <a:tailEnd len="med" w="med" type="triangle"/>
            </a:ln>
          </p:spPr>
        </p:cxnSp>
        <p:sp>
          <p:nvSpPr>
            <p:cNvPr id="261" name="Google Shape;261;p39"/>
            <p:cNvSpPr txBox="1"/>
            <p:nvPr/>
          </p:nvSpPr>
          <p:spPr>
            <a:xfrm>
              <a:off x="3914394" y="291000"/>
              <a:ext cx="2922000" cy="8313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Magnetically-coupled motion feedthrough. Got catalogue from LANL. Ordered from Nor-Cal</a:t>
              </a:r>
              <a:endParaRPr/>
            </a:p>
          </p:txBody>
        </p:sp>
        <p:cxnSp>
          <p:nvCxnSpPr>
            <p:cNvPr id="262" name="Google Shape;262;p39"/>
            <p:cNvCxnSpPr/>
            <p:nvPr/>
          </p:nvCxnSpPr>
          <p:spPr>
            <a:xfrm flipH="1">
              <a:off x="4923441" y="991787"/>
              <a:ext cx="224100" cy="279600"/>
            </a:xfrm>
            <a:prstGeom prst="straightConnector1">
              <a:avLst/>
            </a:prstGeom>
            <a:noFill/>
            <a:ln cap="flat" cmpd="sng" w="9525">
              <a:solidFill>
                <a:srgbClr val="FF0000"/>
              </a:solidFill>
              <a:prstDash val="solid"/>
              <a:round/>
              <a:headEnd len="med" w="med" type="none"/>
              <a:tailEnd len="med" w="med" type="triangle"/>
            </a:ln>
          </p:spPr>
        </p:cxnSp>
        <p:sp>
          <p:nvSpPr>
            <p:cNvPr id="263" name="Google Shape;263;p39"/>
            <p:cNvSpPr txBox="1"/>
            <p:nvPr/>
          </p:nvSpPr>
          <p:spPr>
            <a:xfrm>
              <a:off x="3227718" y="1271383"/>
              <a:ext cx="1128600" cy="12621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Bare Stainless steel surfaces</a:t>
              </a:r>
              <a:br>
                <a:rPr lang="en"/>
              </a:br>
              <a:r>
                <a:rPr lang="en"/>
                <a:t>(~185 neV)</a:t>
              </a:r>
              <a:endParaRPr/>
            </a:p>
          </p:txBody>
        </p:sp>
        <p:cxnSp>
          <p:nvCxnSpPr>
            <p:cNvPr id="264" name="Google Shape;264;p39"/>
            <p:cNvCxnSpPr/>
            <p:nvPr/>
          </p:nvCxnSpPr>
          <p:spPr>
            <a:xfrm>
              <a:off x="4183025" y="2111425"/>
              <a:ext cx="531300" cy="678600"/>
            </a:xfrm>
            <a:prstGeom prst="straightConnector1">
              <a:avLst/>
            </a:prstGeom>
            <a:noFill/>
            <a:ln cap="flat" cmpd="sng" w="9525">
              <a:solidFill>
                <a:srgbClr val="FF0000"/>
              </a:solidFill>
              <a:prstDash val="solid"/>
              <a:round/>
              <a:headEnd len="med" w="med" type="none"/>
              <a:tailEnd len="med" w="med" type="triangle"/>
            </a:ln>
          </p:spPr>
        </p:cxnSp>
        <p:sp>
          <p:nvSpPr>
            <p:cNvPr id="265" name="Google Shape;265;p39"/>
            <p:cNvSpPr txBox="1"/>
            <p:nvPr/>
          </p:nvSpPr>
          <p:spPr>
            <a:xfrm>
              <a:off x="3054826" y="4431539"/>
              <a:ext cx="2513400" cy="4002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20” SS tube (cleaning now)</a:t>
              </a:r>
              <a:endParaRPr/>
            </a:p>
          </p:txBody>
        </p:sp>
        <p:cxnSp>
          <p:nvCxnSpPr>
            <p:cNvPr id="266" name="Google Shape;266;p39"/>
            <p:cNvCxnSpPr/>
            <p:nvPr/>
          </p:nvCxnSpPr>
          <p:spPr>
            <a:xfrm flipH="1" rot="10800000">
              <a:off x="3727225" y="3661725"/>
              <a:ext cx="968400" cy="769500"/>
            </a:xfrm>
            <a:prstGeom prst="straightConnector1">
              <a:avLst/>
            </a:prstGeom>
            <a:noFill/>
            <a:ln cap="flat" cmpd="sng" w="9525">
              <a:solidFill>
                <a:srgbClr val="FF0000"/>
              </a:solidFill>
              <a:prstDash val="solid"/>
              <a:round/>
              <a:headEnd len="med" w="med" type="none"/>
              <a:tailEnd len="med" w="med" type="triangle"/>
            </a:ln>
          </p:spPr>
        </p:cxnSp>
      </p:grpSp>
      <p:sp>
        <p:nvSpPr>
          <p:cNvPr id="267" name="Google Shape;267;p39"/>
          <p:cNvSpPr txBox="1"/>
          <p:nvPr/>
        </p:nvSpPr>
        <p:spPr>
          <a:xfrm>
            <a:off x="374400" y="4788000"/>
            <a:ext cx="2469600" cy="27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Improvements 2/5</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id="272" name="Google Shape;272;p40"/>
          <p:cNvPicPr preferRelativeResize="0"/>
          <p:nvPr/>
        </p:nvPicPr>
        <p:blipFill>
          <a:blip r:embed="rId3">
            <a:alphaModFix/>
          </a:blip>
          <a:stretch>
            <a:fillRect/>
          </a:stretch>
        </p:blipFill>
        <p:spPr>
          <a:xfrm>
            <a:off x="-2" y="1561937"/>
            <a:ext cx="4149376" cy="1929651"/>
          </a:xfrm>
          <a:prstGeom prst="rect">
            <a:avLst/>
          </a:prstGeom>
          <a:noFill/>
          <a:ln>
            <a:noFill/>
          </a:ln>
        </p:spPr>
      </p:pic>
      <p:pic>
        <p:nvPicPr>
          <p:cNvPr id="273" name="Google Shape;273;p40"/>
          <p:cNvPicPr preferRelativeResize="0"/>
          <p:nvPr/>
        </p:nvPicPr>
        <p:blipFill rotWithShape="1">
          <a:blip r:embed="rId4">
            <a:alphaModFix/>
          </a:blip>
          <a:srcRect b="0" l="1293" r="0" t="0"/>
          <a:stretch/>
        </p:blipFill>
        <p:spPr>
          <a:xfrm>
            <a:off x="459788" y="3633688"/>
            <a:ext cx="3102949" cy="1024425"/>
          </a:xfrm>
          <a:prstGeom prst="rect">
            <a:avLst/>
          </a:prstGeom>
          <a:noFill/>
          <a:ln>
            <a:noFill/>
          </a:ln>
        </p:spPr>
      </p:pic>
      <p:sp>
        <p:nvSpPr>
          <p:cNvPr id="274" name="Google Shape;274;p40"/>
          <p:cNvSpPr txBox="1"/>
          <p:nvPr/>
        </p:nvSpPr>
        <p:spPr>
          <a:xfrm>
            <a:off x="659688" y="3889038"/>
            <a:ext cx="947700" cy="21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ROUNDHOUSE</a:t>
            </a:r>
            <a:endParaRPr sz="800"/>
          </a:p>
        </p:txBody>
      </p:sp>
      <p:sp>
        <p:nvSpPr>
          <p:cNvPr id="275" name="Google Shape;275;p40"/>
          <p:cNvSpPr txBox="1"/>
          <p:nvPr/>
        </p:nvSpPr>
        <p:spPr>
          <a:xfrm>
            <a:off x="-12" y="4156513"/>
            <a:ext cx="659700" cy="29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SOURCE</a:t>
            </a:r>
            <a:endParaRPr sz="800"/>
          </a:p>
        </p:txBody>
      </p:sp>
      <p:sp>
        <p:nvSpPr>
          <p:cNvPr id="276" name="Google Shape;276;p40"/>
          <p:cNvSpPr txBox="1"/>
          <p:nvPr/>
        </p:nvSpPr>
        <p:spPr>
          <a:xfrm>
            <a:off x="1796628" y="3991854"/>
            <a:ext cx="573300" cy="33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UCN GUIDE</a:t>
            </a:r>
            <a:endParaRPr sz="800"/>
          </a:p>
        </p:txBody>
      </p:sp>
      <p:sp>
        <p:nvSpPr>
          <p:cNvPr id="277" name="Google Shape;277;p40"/>
          <p:cNvSpPr txBox="1"/>
          <p:nvPr/>
        </p:nvSpPr>
        <p:spPr>
          <a:xfrm>
            <a:off x="2337262" y="3982113"/>
            <a:ext cx="816300" cy="21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t>SWITCHER</a:t>
            </a:r>
            <a:endParaRPr sz="800"/>
          </a:p>
          <a:p>
            <a:pPr indent="0" lvl="0" marL="0" rtl="0" algn="ctr">
              <a:spcBef>
                <a:spcPts val="0"/>
              </a:spcBef>
              <a:spcAft>
                <a:spcPts val="0"/>
              </a:spcAft>
              <a:buNone/>
            </a:pPr>
            <a:r>
              <a:rPr lang="en" sz="800"/>
              <a:t>Or</a:t>
            </a:r>
            <a:endParaRPr sz="800"/>
          </a:p>
          <a:p>
            <a:pPr indent="0" lvl="0" marL="0" rtl="0" algn="ctr">
              <a:spcBef>
                <a:spcPts val="0"/>
              </a:spcBef>
              <a:spcAft>
                <a:spcPts val="0"/>
              </a:spcAft>
              <a:buNone/>
            </a:pPr>
            <a:r>
              <a:rPr lang="en" sz="800"/>
              <a:t>TEE</a:t>
            </a:r>
            <a:endParaRPr sz="800"/>
          </a:p>
        </p:txBody>
      </p:sp>
      <p:sp>
        <p:nvSpPr>
          <p:cNvPr id="278" name="Google Shape;278;p40"/>
          <p:cNvSpPr txBox="1"/>
          <p:nvPr/>
        </p:nvSpPr>
        <p:spPr>
          <a:xfrm>
            <a:off x="3506889" y="4268413"/>
            <a:ext cx="816300" cy="25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UCN STORAGE</a:t>
            </a:r>
            <a:endParaRPr sz="800"/>
          </a:p>
        </p:txBody>
      </p:sp>
      <p:sp>
        <p:nvSpPr>
          <p:cNvPr id="279" name="Google Shape;279;p40"/>
          <p:cNvSpPr txBox="1"/>
          <p:nvPr/>
        </p:nvSpPr>
        <p:spPr>
          <a:xfrm>
            <a:off x="65800" y="1810313"/>
            <a:ext cx="1779300" cy="3936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FF0000"/>
                </a:solidFill>
              </a:rPr>
              <a:t>Current Geometry at LANL</a:t>
            </a:r>
            <a:endParaRPr sz="1000">
              <a:solidFill>
                <a:srgbClr val="FF0000"/>
              </a:solidFill>
            </a:endParaRPr>
          </a:p>
          <a:p>
            <a:pPr indent="0" lvl="0" marL="0" rtl="0" algn="l">
              <a:spcBef>
                <a:spcPts val="0"/>
              </a:spcBef>
              <a:spcAft>
                <a:spcPts val="0"/>
              </a:spcAft>
              <a:buNone/>
            </a:pPr>
            <a:r>
              <a:rPr lang="en" sz="1000">
                <a:solidFill>
                  <a:srgbClr val="FF0000"/>
                </a:solidFill>
              </a:rPr>
              <a:t>(Geometry 1)</a:t>
            </a:r>
            <a:endParaRPr sz="1000">
              <a:solidFill>
                <a:srgbClr val="FF0000"/>
              </a:solidFill>
            </a:endParaRPr>
          </a:p>
        </p:txBody>
      </p:sp>
      <p:sp>
        <p:nvSpPr>
          <p:cNvPr id="280" name="Google Shape;280;p40"/>
          <p:cNvSpPr txBox="1"/>
          <p:nvPr>
            <p:ph idx="12" type="sldNum"/>
          </p:nvPr>
        </p:nvSpPr>
        <p:spPr>
          <a:xfrm>
            <a:off x="8505133" y="47987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281" name="Google Shape;281;p40"/>
          <p:cNvGrpSpPr/>
          <p:nvPr/>
        </p:nvGrpSpPr>
        <p:grpSpPr>
          <a:xfrm>
            <a:off x="4497581" y="1561930"/>
            <a:ext cx="4405457" cy="2050374"/>
            <a:chOff x="-1442" y="-850777"/>
            <a:chExt cx="8839199" cy="4110614"/>
          </a:xfrm>
        </p:grpSpPr>
        <p:grpSp>
          <p:nvGrpSpPr>
            <p:cNvPr id="282" name="Google Shape;282;p40"/>
            <p:cNvGrpSpPr/>
            <p:nvPr/>
          </p:nvGrpSpPr>
          <p:grpSpPr>
            <a:xfrm>
              <a:off x="-1442" y="-850777"/>
              <a:ext cx="8839199" cy="4110614"/>
              <a:chOff x="-1442" y="-850777"/>
              <a:chExt cx="8839199" cy="4110614"/>
            </a:xfrm>
          </p:grpSpPr>
          <p:pic>
            <p:nvPicPr>
              <p:cNvPr id="283" name="Google Shape;283;p40"/>
              <p:cNvPicPr preferRelativeResize="0"/>
              <p:nvPr/>
            </p:nvPicPr>
            <p:blipFill>
              <a:blip r:embed="rId3">
                <a:alphaModFix/>
              </a:blip>
              <a:stretch>
                <a:fillRect/>
              </a:stretch>
            </p:blipFill>
            <p:spPr>
              <a:xfrm>
                <a:off x="-1442" y="-850777"/>
                <a:ext cx="8839199" cy="4110614"/>
              </a:xfrm>
              <a:prstGeom prst="rect">
                <a:avLst/>
              </a:prstGeom>
              <a:noFill/>
              <a:ln>
                <a:noFill/>
              </a:ln>
            </p:spPr>
          </p:pic>
          <p:sp>
            <p:nvSpPr>
              <p:cNvPr id="284" name="Google Shape;284;p40"/>
              <p:cNvSpPr/>
              <p:nvPr/>
            </p:nvSpPr>
            <p:spPr>
              <a:xfrm>
                <a:off x="3790932" y="1794135"/>
                <a:ext cx="873600" cy="789000"/>
              </a:xfrm>
              <a:prstGeom prst="ellipse">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40"/>
              <p:cNvSpPr txBox="1"/>
              <p:nvPr/>
            </p:nvSpPr>
            <p:spPr>
              <a:xfrm>
                <a:off x="3565922" y="1943093"/>
                <a:ext cx="1323600" cy="49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NEW RH</a:t>
                </a:r>
                <a:endParaRPr sz="800"/>
              </a:p>
            </p:txBody>
          </p:sp>
          <p:sp>
            <p:nvSpPr>
              <p:cNvPr id="286" name="Google Shape;286;p40"/>
              <p:cNvSpPr/>
              <p:nvPr/>
            </p:nvSpPr>
            <p:spPr>
              <a:xfrm rot="1272472">
                <a:off x="2855254" y="1688017"/>
                <a:ext cx="876566" cy="491322"/>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40"/>
              <p:cNvSpPr txBox="1"/>
              <p:nvPr/>
            </p:nvSpPr>
            <p:spPr>
              <a:xfrm>
                <a:off x="2987229" y="1743779"/>
                <a:ext cx="803700" cy="3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TEE</a:t>
                </a:r>
                <a:endParaRPr sz="800"/>
              </a:p>
            </p:txBody>
          </p:sp>
        </p:grpSp>
        <p:sp>
          <p:nvSpPr>
            <p:cNvPr id="288" name="Google Shape;288;p40"/>
            <p:cNvSpPr txBox="1"/>
            <p:nvPr/>
          </p:nvSpPr>
          <p:spPr>
            <a:xfrm>
              <a:off x="103431" y="-240999"/>
              <a:ext cx="3120900" cy="7752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FF0000"/>
                  </a:solidFill>
                </a:rPr>
                <a:t>Soon to be G</a:t>
              </a:r>
              <a:r>
                <a:rPr lang="en" sz="1000">
                  <a:solidFill>
                    <a:srgbClr val="FF0000"/>
                  </a:solidFill>
                </a:rPr>
                <a:t>eometry</a:t>
              </a:r>
              <a:endParaRPr sz="1000">
                <a:solidFill>
                  <a:srgbClr val="FF0000"/>
                </a:solidFill>
              </a:endParaRPr>
            </a:p>
            <a:p>
              <a:pPr indent="0" lvl="0" marL="0" rtl="0" algn="l">
                <a:spcBef>
                  <a:spcPts val="0"/>
                </a:spcBef>
                <a:spcAft>
                  <a:spcPts val="0"/>
                </a:spcAft>
                <a:buNone/>
              </a:pPr>
              <a:r>
                <a:rPr lang="en" sz="1000">
                  <a:solidFill>
                    <a:srgbClr val="FF0000"/>
                  </a:solidFill>
                </a:rPr>
                <a:t>(Geometry 3*)</a:t>
              </a:r>
              <a:endParaRPr sz="1000">
                <a:solidFill>
                  <a:srgbClr val="FF0000"/>
                </a:solidFill>
              </a:endParaRPr>
            </a:p>
          </p:txBody>
        </p:sp>
      </p:grpSp>
      <p:pic>
        <p:nvPicPr>
          <p:cNvPr id="289" name="Google Shape;289;p40"/>
          <p:cNvPicPr preferRelativeResize="0"/>
          <p:nvPr/>
        </p:nvPicPr>
        <p:blipFill>
          <a:blip r:embed="rId5">
            <a:alphaModFix/>
          </a:blip>
          <a:stretch>
            <a:fillRect/>
          </a:stretch>
        </p:blipFill>
        <p:spPr>
          <a:xfrm>
            <a:off x="5013019" y="3550450"/>
            <a:ext cx="2821403" cy="1190900"/>
          </a:xfrm>
          <a:prstGeom prst="rect">
            <a:avLst/>
          </a:prstGeom>
          <a:noFill/>
          <a:ln>
            <a:noFill/>
          </a:ln>
        </p:spPr>
      </p:pic>
      <p:sp>
        <p:nvSpPr>
          <p:cNvPr id="290" name="Google Shape;290;p40"/>
          <p:cNvSpPr txBox="1"/>
          <p:nvPr/>
        </p:nvSpPr>
        <p:spPr>
          <a:xfrm>
            <a:off x="5013025" y="3772425"/>
            <a:ext cx="980100" cy="20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ROUNDHOUSE</a:t>
            </a:r>
            <a:endParaRPr sz="800"/>
          </a:p>
        </p:txBody>
      </p:sp>
      <p:sp>
        <p:nvSpPr>
          <p:cNvPr id="291" name="Google Shape;291;p40"/>
          <p:cNvSpPr txBox="1"/>
          <p:nvPr/>
        </p:nvSpPr>
        <p:spPr>
          <a:xfrm>
            <a:off x="4663600" y="4220850"/>
            <a:ext cx="659700" cy="29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SOURCE</a:t>
            </a:r>
            <a:endParaRPr sz="800"/>
          </a:p>
        </p:txBody>
      </p:sp>
      <p:sp>
        <p:nvSpPr>
          <p:cNvPr id="292" name="Google Shape;292;p40"/>
          <p:cNvSpPr txBox="1"/>
          <p:nvPr/>
        </p:nvSpPr>
        <p:spPr>
          <a:xfrm>
            <a:off x="5840229" y="4203308"/>
            <a:ext cx="606900" cy="32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UCN GUIDE</a:t>
            </a:r>
            <a:endParaRPr sz="800"/>
          </a:p>
        </p:txBody>
      </p:sp>
      <p:sp>
        <p:nvSpPr>
          <p:cNvPr id="293" name="Google Shape;293;p40"/>
          <p:cNvSpPr txBox="1"/>
          <p:nvPr/>
        </p:nvSpPr>
        <p:spPr>
          <a:xfrm>
            <a:off x="7009793" y="4321427"/>
            <a:ext cx="664500" cy="20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TEE</a:t>
            </a:r>
            <a:endParaRPr sz="800"/>
          </a:p>
        </p:txBody>
      </p:sp>
      <p:sp>
        <p:nvSpPr>
          <p:cNvPr id="294" name="Google Shape;294;p40"/>
          <p:cNvSpPr txBox="1"/>
          <p:nvPr/>
        </p:nvSpPr>
        <p:spPr>
          <a:xfrm>
            <a:off x="7674312" y="4399840"/>
            <a:ext cx="863700" cy="25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UCN STORAGE</a:t>
            </a:r>
            <a:endParaRPr sz="800"/>
          </a:p>
        </p:txBody>
      </p:sp>
      <p:sp>
        <p:nvSpPr>
          <p:cNvPr id="295" name="Google Shape;295;p40"/>
          <p:cNvSpPr txBox="1"/>
          <p:nvPr/>
        </p:nvSpPr>
        <p:spPr>
          <a:xfrm>
            <a:off x="6387680" y="3704942"/>
            <a:ext cx="879300" cy="20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NEW RH with movable top absorber</a:t>
            </a:r>
            <a:endParaRPr sz="800"/>
          </a:p>
        </p:txBody>
      </p:sp>
      <p:sp>
        <p:nvSpPr>
          <p:cNvPr id="296" name="Google Shape;296;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Simulations with PENTrack</a:t>
            </a:r>
            <a:endParaRPr/>
          </a:p>
        </p:txBody>
      </p:sp>
      <p:sp>
        <p:nvSpPr>
          <p:cNvPr id="297" name="Google Shape;297;p40"/>
          <p:cNvSpPr txBox="1"/>
          <p:nvPr/>
        </p:nvSpPr>
        <p:spPr>
          <a:xfrm>
            <a:off x="143775" y="1026225"/>
            <a:ext cx="89100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After benchmarking our simulations to experimental data, we simulated the new geometry</a:t>
            </a:r>
            <a:endParaRPr/>
          </a:p>
        </p:txBody>
      </p:sp>
      <p:sp>
        <p:nvSpPr>
          <p:cNvPr id="298" name="Google Shape;298;p40"/>
          <p:cNvSpPr txBox="1"/>
          <p:nvPr/>
        </p:nvSpPr>
        <p:spPr>
          <a:xfrm>
            <a:off x="374400" y="4788000"/>
            <a:ext cx="2469600" cy="27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Improvements 3/5</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Simulation Results</a:t>
            </a:r>
            <a:r>
              <a:rPr lang="en"/>
              <a:t>   </a:t>
            </a:r>
            <a:endParaRPr sz="2500"/>
          </a:p>
        </p:txBody>
      </p:sp>
      <p:sp>
        <p:nvSpPr>
          <p:cNvPr id="304" name="Google Shape;304;p41"/>
          <p:cNvSpPr txBox="1"/>
          <p:nvPr>
            <p:ph idx="1" type="body"/>
          </p:nvPr>
        </p:nvSpPr>
        <p:spPr>
          <a:xfrm>
            <a:off x="311700" y="1152475"/>
            <a:ext cx="4406400" cy="35922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en" sz="1500"/>
              <a:t>Adding our new roundhouse decreases the number of neutrons we can obtain in our measurement cell</a:t>
            </a:r>
            <a:endParaRPr sz="1500"/>
          </a:p>
          <a:p>
            <a:pPr indent="-323850" lvl="1" marL="914400" rtl="0" algn="l">
              <a:spcBef>
                <a:spcPts val="0"/>
              </a:spcBef>
              <a:spcAft>
                <a:spcPts val="0"/>
              </a:spcAft>
              <a:buSzPts val="1500"/>
              <a:buChar char="○"/>
            </a:pPr>
            <a:r>
              <a:rPr lang="en" sz="1500"/>
              <a:t>Green arrow represents a direct comparison - showing ~25% loss</a:t>
            </a:r>
            <a:endParaRPr sz="1500"/>
          </a:p>
          <a:p>
            <a:pPr indent="-323850" lvl="0" marL="457200" rtl="0" algn="l">
              <a:spcBef>
                <a:spcPts val="0"/>
              </a:spcBef>
              <a:spcAft>
                <a:spcPts val="0"/>
              </a:spcAft>
              <a:buSzPts val="1500"/>
              <a:buChar char="●"/>
            </a:pPr>
            <a:r>
              <a:rPr b="1" lang="en" sz="1500"/>
              <a:t>But,</a:t>
            </a:r>
            <a:r>
              <a:rPr lang="en" sz="1500"/>
              <a:t> by replacing the lossy switcher with a tee, we expect to recuperate some loss</a:t>
            </a:r>
            <a:endParaRPr sz="1500"/>
          </a:p>
          <a:p>
            <a:pPr indent="-323850" lvl="1" marL="914400" rtl="0" algn="l">
              <a:spcBef>
                <a:spcPts val="0"/>
              </a:spcBef>
              <a:spcAft>
                <a:spcPts val="0"/>
              </a:spcAft>
              <a:buSzPts val="1500"/>
              <a:buChar char="○"/>
            </a:pPr>
            <a:r>
              <a:rPr lang="en" sz="1500"/>
              <a:t>The red arrow represents this - showing a ~9% decrease</a:t>
            </a:r>
            <a:endParaRPr sz="1500"/>
          </a:p>
          <a:p>
            <a:pPr indent="0" lvl="0" marL="0" rtl="0" algn="l">
              <a:spcBef>
                <a:spcPts val="1200"/>
              </a:spcBef>
              <a:spcAft>
                <a:spcPts val="0"/>
              </a:spcAft>
              <a:buNone/>
            </a:pPr>
            <a:r>
              <a:rPr lang="en" sz="1500"/>
              <a:t>The </a:t>
            </a:r>
            <a:r>
              <a:rPr lang="en" sz="1500"/>
              <a:t>decrease is well within our acceptable tolerances for the functionality gain of the new RH</a:t>
            </a:r>
            <a:endParaRPr sz="1500"/>
          </a:p>
          <a:p>
            <a:pPr indent="0" lvl="0" marL="0" rtl="0" algn="l">
              <a:spcBef>
                <a:spcPts val="1200"/>
              </a:spcBef>
              <a:spcAft>
                <a:spcPts val="1200"/>
              </a:spcAft>
              <a:buNone/>
            </a:pPr>
            <a:r>
              <a:t/>
            </a:r>
            <a:endParaRPr sz="1000"/>
          </a:p>
        </p:txBody>
      </p:sp>
      <p:sp>
        <p:nvSpPr>
          <p:cNvPr id="305" name="Google Shape;305;p41"/>
          <p:cNvSpPr txBox="1"/>
          <p:nvPr/>
        </p:nvSpPr>
        <p:spPr>
          <a:xfrm>
            <a:off x="5737150" y="3815025"/>
            <a:ext cx="3984000" cy="111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u="sng"/>
              <a:t>Geometry </a:t>
            </a:r>
            <a:endParaRPr sz="1500" u="sng"/>
          </a:p>
          <a:p>
            <a:pPr indent="0" lvl="0" marL="0" rtl="0" algn="l">
              <a:spcBef>
                <a:spcPts val="0"/>
              </a:spcBef>
              <a:spcAft>
                <a:spcPts val="0"/>
              </a:spcAft>
              <a:buNone/>
            </a:pPr>
            <a:r>
              <a:rPr lang="en"/>
              <a:t>1 - Current RH </a:t>
            </a:r>
            <a:endParaRPr/>
          </a:p>
          <a:p>
            <a:pPr indent="0" lvl="0" marL="0" rtl="0" algn="l">
              <a:spcBef>
                <a:spcPts val="0"/>
              </a:spcBef>
              <a:spcAft>
                <a:spcPts val="0"/>
              </a:spcAft>
              <a:buNone/>
            </a:pPr>
            <a:r>
              <a:rPr lang="en"/>
              <a:t>3 - Current RH to New RH</a:t>
            </a:r>
            <a:endParaRPr/>
          </a:p>
        </p:txBody>
      </p:sp>
      <p:pic>
        <p:nvPicPr>
          <p:cNvPr id="306" name="Google Shape;306;p41"/>
          <p:cNvPicPr preferRelativeResize="0"/>
          <p:nvPr/>
        </p:nvPicPr>
        <p:blipFill rotWithShape="1">
          <a:blip r:embed="rId3">
            <a:alphaModFix/>
          </a:blip>
          <a:srcRect b="0" l="43892" r="40376" t="91006"/>
          <a:stretch/>
        </p:blipFill>
        <p:spPr>
          <a:xfrm>
            <a:off x="6559449" y="3570814"/>
            <a:ext cx="569579" cy="244211"/>
          </a:xfrm>
          <a:prstGeom prst="rect">
            <a:avLst/>
          </a:prstGeom>
          <a:noFill/>
          <a:ln>
            <a:noFill/>
          </a:ln>
        </p:spPr>
      </p:pic>
      <p:sp>
        <p:nvSpPr>
          <p:cNvPr id="307" name="Google Shape;307;p41"/>
          <p:cNvSpPr txBox="1"/>
          <p:nvPr>
            <p:ph idx="12" type="sldNum"/>
          </p:nvPr>
        </p:nvSpPr>
        <p:spPr>
          <a:xfrm>
            <a:off x="8505133" y="47987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308" name="Google Shape;308;p41"/>
          <p:cNvGrpSpPr/>
          <p:nvPr/>
        </p:nvGrpSpPr>
        <p:grpSpPr>
          <a:xfrm>
            <a:off x="5529980" y="982752"/>
            <a:ext cx="2830094" cy="2715382"/>
            <a:chOff x="5399125" y="-8901"/>
            <a:chExt cx="3412219" cy="3274701"/>
          </a:xfrm>
        </p:grpSpPr>
        <p:grpSp>
          <p:nvGrpSpPr>
            <p:cNvPr id="309" name="Google Shape;309;p41"/>
            <p:cNvGrpSpPr/>
            <p:nvPr/>
          </p:nvGrpSpPr>
          <p:grpSpPr>
            <a:xfrm>
              <a:off x="5399125" y="-8901"/>
              <a:ext cx="3261700" cy="3274701"/>
              <a:chOff x="4778075" y="34974"/>
              <a:chExt cx="3261700" cy="3274701"/>
            </a:xfrm>
          </p:grpSpPr>
          <p:pic>
            <p:nvPicPr>
              <p:cNvPr id="310" name="Google Shape;310;p41"/>
              <p:cNvPicPr preferRelativeResize="0"/>
              <p:nvPr/>
            </p:nvPicPr>
            <p:blipFill rotWithShape="1">
              <a:blip r:embed="rId3">
                <a:alphaModFix/>
              </a:blip>
              <a:srcRect b="5425" l="0" r="34900" t="5772"/>
              <a:stretch/>
            </p:blipFill>
            <p:spPr>
              <a:xfrm>
                <a:off x="4778075" y="401825"/>
                <a:ext cx="2842200" cy="2907850"/>
              </a:xfrm>
              <a:prstGeom prst="rect">
                <a:avLst/>
              </a:prstGeom>
              <a:noFill/>
              <a:ln>
                <a:noFill/>
              </a:ln>
            </p:spPr>
          </p:pic>
          <p:pic>
            <p:nvPicPr>
              <p:cNvPr id="311" name="Google Shape;311;p41"/>
              <p:cNvPicPr preferRelativeResize="0"/>
              <p:nvPr/>
            </p:nvPicPr>
            <p:blipFill rotWithShape="1">
              <a:blip r:embed="rId3">
                <a:alphaModFix/>
              </a:blip>
              <a:srcRect b="5422" l="64620" r="0" t="7817"/>
              <a:stretch/>
            </p:blipFill>
            <p:spPr>
              <a:xfrm>
                <a:off x="6495125" y="468625"/>
                <a:ext cx="1544649" cy="2841050"/>
              </a:xfrm>
              <a:prstGeom prst="rect">
                <a:avLst/>
              </a:prstGeom>
              <a:noFill/>
              <a:ln>
                <a:noFill/>
              </a:ln>
            </p:spPr>
          </p:pic>
          <p:pic>
            <p:nvPicPr>
              <p:cNvPr id="312" name="Google Shape;312;p41"/>
              <p:cNvPicPr preferRelativeResize="0"/>
              <p:nvPr/>
            </p:nvPicPr>
            <p:blipFill rotWithShape="1">
              <a:blip r:embed="rId3">
                <a:alphaModFix/>
              </a:blip>
              <a:srcRect b="92906" l="26777" r="20842" t="1312"/>
              <a:stretch/>
            </p:blipFill>
            <p:spPr>
              <a:xfrm>
                <a:off x="5340793" y="34974"/>
                <a:ext cx="2286801" cy="189300"/>
              </a:xfrm>
              <a:prstGeom prst="rect">
                <a:avLst/>
              </a:prstGeom>
              <a:noFill/>
              <a:ln>
                <a:noFill/>
              </a:ln>
            </p:spPr>
          </p:pic>
          <p:pic>
            <p:nvPicPr>
              <p:cNvPr id="313" name="Google Shape;313;p41"/>
              <p:cNvPicPr preferRelativeResize="0"/>
              <p:nvPr/>
            </p:nvPicPr>
            <p:blipFill rotWithShape="1">
              <a:blip r:embed="rId3">
                <a:alphaModFix/>
              </a:blip>
              <a:srcRect b="8993" l="60436" r="0" t="78958"/>
              <a:stretch/>
            </p:blipFill>
            <p:spPr>
              <a:xfrm>
                <a:off x="6312475" y="2805550"/>
                <a:ext cx="1727300" cy="394525"/>
              </a:xfrm>
              <a:prstGeom prst="rect">
                <a:avLst/>
              </a:prstGeom>
              <a:noFill/>
              <a:ln>
                <a:noFill/>
              </a:ln>
            </p:spPr>
          </p:pic>
        </p:grpSp>
        <p:sp>
          <p:nvSpPr>
            <p:cNvPr id="314" name="Google Shape;314;p41"/>
            <p:cNvSpPr txBox="1"/>
            <p:nvPr/>
          </p:nvSpPr>
          <p:spPr>
            <a:xfrm>
              <a:off x="7956644" y="746746"/>
              <a:ext cx="854700" cy="29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t>3304 (55)</a:t>
              </a:r>
              <a:endParaRPr b="1" sz="900"/>
            </a:p>
          </p:txBody>
        </p:sp>
        <p:sp>
          <p:nvSpPr>
            <p:cNvPr id="315" name="Google Shape;315;p41"/>
            <p:cNvSpPr txBox="1"/>
            <p:nvPr/>
          </p:nvSpPr>
          <p:spPr>
            <a:xfrm>
              <a:off x="6131366" y="195795"/>
              <a:ext cx="854700" cy="29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t>4423 (72)</a:t>
              </a:r>
              <a:endParaRPr b="1" sz="900"/>
            </a:p>
          </p:txBody>
        </p:sp>
        <p:sp>
          <p:nvSpPr>
            <p:cNvPr id="316" name="Google Shape;316;p41"/>
            <p:cNvSpPr txBox="1"/>
            <p:nvPr/>
          </p:nvSpPr>
          <p:spPr>
            <a:xfrm>
              <a:off x="6131366" y="452128"/>
              <a:ext cx="854700" cy="29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t>3811 (59)</a:t>
              </a:r>
              <a:endParaRPr b="1" sz="900"/>
            </a:p>
          </p:txBody>
        </p:sp>
      </p:grpSp>
      <p:cxnSp>
        <p:nvCxnSpPr>
          <p:cNvPr id="317" name="Google Shape;317;p41"/>
          <p:cNvCxnSpPr/>
          <p:nvPr/>
        </p:nvCxnSpPr>
        <p:spPr>
          <a:xfrm>
            <a:off x="6705500" y="1829950"/>
            <a:ext cx="921600" cy="196200"/>
          </a:xfrm>
          <a:prstGeom prst="straightConnector1">
            <a:avLst/>
          </a:prstGeom>
          <a:noFill/>
          <a:ln cap="flat" cmpd="sng" w="38100">
            <a:solidFill>
              <a:srgbClr val="FF0000"/>
            </a:solidFill>
            <a:prstDash val="solid"/>
            <a:round/>
            <a:headEnd len="med" w="med" type="triangle"/>
            <a:tailEnd len="med" w="med" type="triangle"/>
          </a:ln>
        </p:spPr>
      </p:cxnSp>
      <p:cxnSp>
        <p:nvCxnSpPr>
          <p:cNvPr id="318" name="Google Shape;318;p41"/>
          <p:cNvCxnSpPr>
            <a:stCxn id="316" idx="3"/>
          </p:cNvCxnSpPr>
          <p:nvPr/>
        </p:nvCxnSpPr>
        <p:spPr>
          <a:xfrm>
            <a:off x="6846190" y="1487178"/>
            <a:ext cx="807000" cy="440700"/>
          </a:xfrm>
          <a:prstGeom prst="straightConnector1">
            <a:avLst/>
          </a:prstGeom>
          <a:noFill/>
          <a:ln cap="flat" cmpd="sng" w="38100">
            <a:solidFill>
              <a:srgbClr val="6AA84F"/>
            </a:solidFill>
            <a:prstDash val="solid"/>
            <a:round/>
            <a:headEnd len="med" w="med" type="triangle"/>
            <a:tailEnd len="med" w="med" type="triangle"/>
          </a:ln>
        </p:spPr>
      </p:cxnSp>
      <p:sp>
        <p:nvSpPr>
          <p:cNvPr id="319" name="Google Shape;319;p41"/>
          <p:cNvSpPr txBox="1"/>
          <p:nvPr/>
        </p:nvSpPr>
        <p:spPr>
          <a:xfrm>
            <a:off x="374400" y="4788000"/>
            <a:ext cx="2469600" cy="27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Improvements 4/5</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New RH Progress</a:t>
            </a:r>
            <a:endParaRPr/>
          </a:p>
        </p:txBody>
      </p:sp>
      <p:sp>
        <p:nvSpPr>
          <p:cNvPr id="325" name="Google Shape;325;p4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t/>
            </a:r>
            <a:endParaRPr/>
          </a:p>
        </p:txBody>
      </p:sp>
      <p:sp>
        <p:nvSpPr>
          <p:cNvPr id="326" name="Google Shape;326;p42"/>
          <p:cNvSpPr txBox="1"/>
          <p:nvPr>
            <p:ph idx="12" type="sldNum"/>
          </p:nvPr>
        </p:nvSpPr>
        <p:spPr>
          <a:xfrm>
            <a:off x="8505133" y="47987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27" name="Google Shape;327;p42"/>
          <p:cNvPicPr preferRelativeResize="0"/>
          <p:nvPr/>
        </p:nvPicPr>
        <p:blipFill rotWithShape="1">
          <a:blip r:embed="rId3">
            <a:alphaModFix/>
          </a:blip>
          <a:srcRect b="20123" l="14456" r="0" t="30854"/>
          <a:stretch/>
        </p:blipFill>
        <p:spPr>
          <a:xfrm>
            <a:off x="0" y="1152450"/>
            <a:ext cx="2474925" cy="2521400"/>
          </a:xfrm>
          <a:prstGeom prst="rect">
            <a:avLst/>
          </a:prstGeom>
          <a:noFill/>
          <a:ln>
            <a:noFill/>
          </a:ln>
        </p:spPr>
      </p:pic>
      <p:pic>
        <p:nvPicPr>
          <p:cNvPr id="328" name="Google Shape;328;p42"/>
          <p:cNvPicPr preferRelativeResize="0"/>
          <p:nvPr/>
        </p:nvPicPr>
        <p:blipFill rotWithShape="1">
          <a:blip r:embed="rId4">
            <a:alphaModFix/>
          </a:blip>
          <a:srcRect b="39574" l="0" r="0" t="3253"/>
          <a:stretch/>
        </p:blipFill>
        <p:spPr>
          <a:xfrm>
            <a:off x="1969250" y="1931524"/>
            <a:ext cx="2710201" cy="2754652"/>
          </a:xfrm>
          <a:prstGeom prst="rect">
            <a:avLst/>
          </a:prstGeom>
          <a:noFill/>
          <a:ln>
            <a:noFill/>
          </a:ln>
        </p:spPr>
      </p:pic>
      <p:pic>
        <p:nvPicPr>
          <p:cNvPr id="329" name="Google Shape;329;p42"/>
          <p:cNvPicPr preferRelativeResize="0"/>
          <p:nvPr/>
        </p:nvPicPr>
        <p:blipFill rotWithShape="1">
          <a:blip r:embed="rId5">
            <a:alphaModFix/>
          </a:blip>
          <a:srcRect b="21992" l="0" r="0" t="15189"/>
          <a:stretch/>
        </p:blipFill>
        <p:spPr>
          <a:xfrm>
            <a:off x="5991400" y="1454987"/>
            <a:ext cx="2893199" cy="3231176"/>
          </a:xfrm>
          <a:prstGeom prst="rect">
            <a:avLst/>
          </a:prstGeom>
          <a:noFill/>
          <a:ln>
            <a:noFill/>
          </a:ln>
        </p:spPr>
      </p:pic>
      <p:pic>
        <p:nvPicPr>
          <p:cNvPr id="330" name="Google Shape;330;p42"/>
          <p:cNvPicPr preferRelativeResize="0"/>
          <p:nvPr/>
        </p:nvPicPr>
        <p:blipFill>
          <a:blip r:embed="rId6">
            <a:alphaModFix/>
          </a:blip>
          <a:stretch>
            <a:fillRect/>
          </a:stretch>
        </p:blipFill>
        <p:spPr>
          <a:xfrm>
            <a:off x="4173872" y="679900"/>
            <a:ext cx="1817525" cy="3231176"/>
          </a:xfrm>
          <a:prstGeom prst="rect">
            <a:avLst/>
          </a:prstGeom>
          <a:noFill/>
          <a:ln>
            <a:noFill/>
          </a:ln>
        </p:spPr>
      </p:pic>
      <p:sp>
        <p:nvSpPr>
          <p:cNvPr id="331" name="Google Shape;331;p42"/>
          <p:cNvSpPr txBox="1"/>
          <p:nvPr/>
        </p:nvSpPr>
        <p:spPr>
          <a:xfrm>
            <a:off x="374400" y="4788000"/>
            <a:ext cx="2469600" cy="27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Improvements 5/5</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Conclusions</a:t>
            </a:r>
            <a:endParaRPr/>
          </a:p>
        </p:txBody>
      </p:sp>
      <p:sp>
        <p:nvSpPr>
          <p:cNvPr id="337" name="Google Shape;337;p4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have a team in place with several years of experience to complete the UCN measurement cell storage experiments for nEDM@SNS</a:t>
            </a:r>
            <a:endParaRPr/>
          </a:p>
          <a:p>
            <a:pPr indent="0" lvl="0" marL="0" rtl="0" algn="l">
              <a:spcBef>
                <a:spcPts val="1200"/>
              </a:spcBef>
              <a:spcAft>
                <a:spcPts val="0"/>
              </a:spcAft>
              <a:buNone/>
            </a:pPr>
            <a:r>
              <a:rPr lang="en"/>
              <a:t>Initial holding time results from NCSU4 were promising, but we could not definitively prove that we were holding high-energy UC</a:t>
            </a:r>
            <a:r>
              <a:rPr lang="en"/>
              <a:t>Ns</a:t>
            </a:r>
            <a:endParaRPr/>
          </a:p>
          <a:p>
            <a:pPr indent="0" lvl="0" marL="0" rtl="0" algn="l">
              <a:spcBef>
                <a:spcPts val="1200"/>
              </a:spcBef>
              <a:spcAft>
                <a:spcPts val="0"/>
              </a:spcAft>
              <a:buNone/>
            </a:pPr>
            <a:r>
              <a:rPr lang="en"/>
              <a:t>	</a:t>
            </a:r>
            <a:r>
              <a:rPr lang="en" sz="1500"/>
              <a:t>𝜏</a:t>
            </a:r>
            <a:r>
              <a:rPr baseline="-25000" lang="en" sz="1500"/>
              <a:t>st</a:t>
            </a:r>
            <a:r>
              <a:rPr lang="en" sz="1500"/>
              <a:t> ~ 570±22 s @ 36 K -&gt; 𝜏</a:t>
            </a:r>
            <a:r>
              <a:rPr baseline="-25000" lang="en" sz="1500"/>
              <a:t>cell</a:t>
            </a:r>
            <a:r>
              <a:rPr lang="en" sz="1500"/>
              <a:t> ~ 1600 sec in 2021</a:t>
            </a:r>
            <a:endParaRPr sz="1500"/>
          </a:p>
          <a:p>
            <a:pPr indent="0" lvl="0" marL="0" rtl="0" algn="l">
              <a:spcBef>
                <a:spcPts val="1200"/>
              </a:spcBef>
              <a:spcAft>
                <a:spcPts val="0"/>
              </a:spcAft>
              <a:buNone/>
            </a:pPr>
            <a:r>
              <a:rPr lang="en" sz="1500"/>
              <a:t>	2022 results indicated large, energy-dependent UCN loss, but uncertain culprit</a:t>
            </a:r>
            <a:endParaRPr sz="1500"/>
          </a:p>
          <a:p>
            <a:pPr indent="0" lvl="0" marL="0" rtl="0" algn="l">
              <a:spcBef>
                <a:spcPts val="1200"/>
              </a:spcBef>
              <a:spcAft>
                <a:spcPts val="0"/>
              </a:spcAft>
              <a:buNone/>
            </a:pPr>
            <a:r>
              <a:rPr lang="en"/>
              <a:t>We are in the process of building and assembling a new roundhouse that will allow us much greater control over the energy spectrum, more </a:t>
            </a:r>
            <a:r>
              <a:rPr lang="en"/>
              <a:t>opportunities</a:t>
            </a:r>
            <a:r>
              <a:rPr lang="en"/>
              <a:t> to benchmark neutron counts/holds along the beam, and reduce loss</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 </a:t>
            </a:r>
            <a:endParaRPr/>
          </a:p>
        </p:txBody>
      </p:sp>
      <p:sp>
        <p:nvSpPr>
          <p:cNvPr id="338" name="Google Shape;338;p43"/>
          <p:cNvSpPr txBox="1"/>
          <p:nvPr>
            <p:ph idx="12" type="sldNum"/>
          </p:nvPr>
        </p:nvSpPr>
        <p:spPr>
          <a:xfrm>
            <a:off x="8505133" y="47987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39" name="Google Shape;339;p43"/>
          <p:cNvSpPr txBox="1"/>
          <p:nvPr/>
        </p:nvSpPr>
        <p:spPr>
          <a:xfrm>
            <a:off x="374400" y="4788000"/>
            <a:ext cx="2469600" cy="27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Conclusion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Acknowledgements</a:t>
            </a:r>
            <a:endParaRPr/>
          </a:p>
        </p:txBody>
      </p:sp>
      <p:sp>
        <p:nvSpPr>
          <p:cNvPr id="345" name="Google Shape;345;p44"/>
          <p:cNvSpPr txBox="1"/>
          <p:nvPr>
            <p:ph idx="1" type="body"/>
          </p:nvPr>
        </p:nvSpPr>
        <p:spPr>
          <a:xfrm>
            <a:off x="169625" y="1527625"/>
            <a:ext cx="8520600" cy="21357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Experimental Collaboration: </a:t>
            </a:r>
            <a:r>
              <a:rPr lang="en">
                <a:solidFill>
                  <a:srgbClr val="666666"/>
                </a:solidFill>
              </a:rPr>
              <a:t>Kent Leung, </a:t>
            </a:r>
            <a:r>
              <a:rPr lang="en"/>
              <a:t>Wolfgang Schreyer</a:t>
            </a:r>
            <a:r>
              <a:rPr lang="en"/>
              <a:t>,</a:t>
            </a:r>
            <a:r>
              <a:rPr lang="en">
                <a:solidFill>
                  <a:srgbClr val="666666"/>
                </a:solidFill>
              </a:rPr>
              <a:t> </a:t>
            </a:r>
            <a:r>
              <a:rPr lang="en"/>
              <a:t>Adam Dipert (post-doc), </a:t>
            </a:r>
            <a:r>
              <a:rPr lang="en"/>
              <a:t>Martin Cooper, Ekaterina Korobkina, Bob Golub, Ito Takeyasu, Steven Clayton, </a:t>
            </a:r>
            <a:r>
              <a:rPr lang="en">
                <a:solidFill>
                  <a:srgbClr val="666666"/>
                </a:solidFill>
              </a:rPr>
              <a:t>Mark Makela, Chris O’Shaughnessy, Chris Morris, Matthew Morano (grad student), Scott Currie, Wade Uhrich, Paul Huffman</a:t>
            </a:r>
            <a:endParaRPr/>
          </a:p>
        </p:txBody>
      </p:sp>
      <p:sp>
        <p:nvSpPr>
          <p:cNvPr id="346" name="Google Shape;346;p44"/>
          <p:cNvSpPr txBox="1"/>
          <p:nvPr>
            <p:ph idx="12" type="sldNum"/>
          </p:nvPr>
        </p:nvSpPr>
        <p:spPr>
          <a:xfrm>
            <a:off x="8505133" y="47987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descr="DOE logo" id="347" name="Google Shape;347;p44"/>
          <p:cNvPicPr preferRelativeResize="0"/>
          <p:nvPr/>
        </p:nvPicPr>
        <p:blipFill rotWithShape="1">
          <a:blip r:embed="rId3">
            <a:alphaModFix/>
          </a:blip>
          <a:srcRect b="0" l="0" r="0" t="0"/>
          <a:stretch/>
        </p:blipFill>
        <p:spPr>
          <a:xfrm>
            <a:off x="5563329" y="465622"/>
            <a:ext cx="747275" cy="723354"/>
          </a:xfrm>
          <a:prstGeom prst="rect">
            <a:avLst/>
          </a:prstGeom>
          <a:noFill/>
          <a:ln>
            <a:noFill/>
          </a:ln>
        </p:spPr>
      </p:pic>
      <p:pic>
        <p:nvPicPr>
          <p:cNvPr descr="Image result for ncsu logo" id="348" name="Google Shape;348;p44"/>
          <p:cNvPicPr preferRelativeResize="0"/>
          <p:nvPr/>
        </p:nvPicPr>
        <p:blipFill rotWithShape="1">
          <a:blip r:embed="rId4">
            <a:alphaModFix/>
          </a:blip>
          <a:srcRect b="0" l="0" r="0" t="0"/>
          <a:stretch/>
        </p:blipFill>
        <p:spPr>
          <a:xfrm>
            <a:off x="169625" y="3373281"/>
            <a:ext cx="1838249" cy="885099"/>
          </a:xfrm>
          <a:prstGeom prst="rect">
            <a:avLst/>
          </a:prstGeom>
          <a:noFill/>
          <a:ln>
            <a:noFill/>
          </a:ln>
        </p:spPr>
      </p:pic>
      <p:pic>
        <p:nvPicPr>
          <p:cNvPr descr="http://ts1.mm.bing.net/th?&amp;id=HN.607990678872000872&amp;w=300&amp;h=300&amp;c=0&amp;pid=1.9&amp;rs=0&amp;p=0" id="349" name="Google Shape;349;p44"/>
          <p:cNvPicPr preferRelativeResize="0"/>
          <p:nvPr/>
        </p:nvPicPr>
        <p:blipFill rotWithShape="1">
          <a:blip r:embed="rId5">
            <a:alphaModFix/>
          </a:blip>
          <a:srcRect b="0" l="0" r="0" t="0"/>
          <a:stretch/>
        </p:blipFill>
        <p:spPr>
          <a:xfrm>
            <a:off x="5437748" y="3498977"/>
            <a:ext cx="1245017" cy="572700"/>
          </a:xfrm>
          <a:prstGeom prst="rect">
            <a:avLst/>
          </a:prstGeom>
          <a:noFill/>
          <a:ln>
            <a:noFill/>
          </a:ln>
        </p:spPr>
      </p:pic>
      <p:pic>
        <p:nvPicPr>
          <p:cNvPr descr="NSF Logo | NSF - National Science Foundation" id="350" name="Google Shape;350;p44"/>
          <p:cNvPicPr preferRelativeResize="0"/>
          <p:nvPr/>
        </p:nvPicPr>
        <p:blipFill rotWithShape="1">
          <a:blip r:embed="rId6">
            <a:alphaModFix/>
          </a:blip>
          <a:srcRect b="0" l="0" r="0" t="0"/>
          <a:stretch/>
        </p:blipFill>
        <p:spPr>
          <a:xfrm>
            <a:off x="4374254" y="371372"/>
            <a:ext cx="911853" cy="911853"/>
          </a:xfrm>
          <a:prstGeom prst="rect">
            <a:avLst/>
          </a:prstGeom>
          <a:noFill/>
          <a:ln>
            <a:noFill/>
          </a:ln>
        </p:spPr>
      </p:pic>
      <p:sp>
        <p:nvSpPr>
          <p:cNvPr id="351" name="Google Shape;351;p44"/>
          <p:cNvSpPr txBox="1"/>
          <p:nvPr/>
        </p:nvSpPr>
        <p:spPr>
          <a:xfrm>
            <a:off x="374400" y="4788000"/>
            <a:ext cx="2469600" cy="27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Acknowledgements</a:t>
            </a:r>
            <a:endParaRPr/>
          </a:p>
        </p:txBody>
      </p:sp>
      <p:pic>
        <p:nvPicPr>
          <p:cNvPr id="352" name="Google Shape;352;p44"/>
          <p:cNvPicPr preferRelativeResize="0"/>
          <p:nvPr/>
        </p:nvPicPr>
        <p:blipFill>
          <a:blip r:embed="rId7">
            <a:alphaModFix/>
          </a:blip>
          <a:stretch>
            <a:fillRect/>
          </a:stretch>
        </p:blipFill>
        <p:spPr>
          <a:xfrm>
            <a:off x="7133475" y="3556350"/>
            <a:ext cx="1884150" cy="457950"/>
          </a:xfrm>
          <a:prstGeom prst="rect">
            <a:avLst/>
          </a:prstGeom>
          <a:noFill/>
          <a:ln>
            <a:noFill/>
          </a:ln>
        </p:spPr>
      </p:pic>
      <p:pic>
        <p:nvPicPr>
          <p:cNvPr id="353" name="Google Shape;353;p44"/>
          <p:cNvPicPr preferRelativeResize="0"/>
          <p:nvPr/>
        </p:nvPicPr>
        <p:blipFill>
          <a:blip r:embed="rId8">
            <a:alphaModFix/>
          </a:blip>
          <a:stretch>
            <a:fillRect/>
          </a:stretch>
        </p:blipFill>
        <p:spPr>
          <a:xfrm>
            <a:off x="2357300" y="3498975"/>
            <a:ext cx="2629739" cy="572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Backup Slides</a:t>
            </a:r>
            <a:endParaRPr/>
          </a:p>
        </p:txBody>
      </p:sp>
      <p:sp>
        <p:nvSpPr>
          <p:cNvPr id="359" name="Google Shape;359;p4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t/>
            </a:r>
            <a:endParaRPr/>
          </a:p>
        </p:txBody>
      </p:sp>
      <p:sp>
        <p:nvSpPr>
          <p:cNvPr id="360" name="Google Shape;360;p45"/>
          <p:cNvSpPr txBox="1"/>
          <p:nvPr>
            <p:ph idx="12" type="sldNum"/>
          </p:nvPr>
        </p:nvSpPr>
        <p:spPr>
          <a:xfrm>
            <a:off x="8505133" y="47987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61" name="Google Shape;361;p45"/>
          <p:cNvSpPr txBox="1"/>
          <p:nvPr/>
        </p:nvSpPr>
        <p:spPr>
          <a:xfrm>
            <a:off x="374400" y="4788000"/>
            <a:ext cx="2469600" cy="27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Backup</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id="119" name="Google Shape;119;p28"/>
          <p:cNvPicPr preferRelativeResize="0"/>
          <p:nvPr/>
        </p:nvPicPr>
        <p:blipFill rotWithShape="1">
          <a:blip r:embed="rId3">
            <a:alphaModFix/>
          </a:blip>
          <a:srcRect b="2591" l="1944" r="3653" t="6142"/>
          <a:stretch/>
        </p:blipFill>
        <p:spPr>
          <a:xfrm>
            <a:off x="3864925" y="941525"/>
            <a:ext cx="5265101" cy="3057125"/>
          </a:xfrm>
          <a:prstGeom prst="rect">
            <a:avLst/>
          </a:prstGeom>
          <a:noFill/>
          <a:ln>
            <a:noFill/>
          </a:ln>
        </p:spPr>
      </p:pic>
      <p:sp>
        <p:nvSpPr>
          <p:cNvPr id="120" name="Google Shape;120;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nEDM@SNS Apparatus </a:t>
            </a:r>
            <a:endParaRPr/>
          </a:p>
        </p:txBody>
      </p:sp>
      <p:sp>
        <p:nvSpPr>
          <p:cNvPr id="121" name="Google Shape;121;p28"/>
          <p:cNvSpPr txBox="1"/>
          <p:nvPr>
            <p:ph idx="1" type="body"/>
          </p:nvPr>
        </p:nvSpPr>
        <p:spPr>
          <a:xfrm>
            <a:off x="311700" y="1152475"/>
            <a:ext cx="4233300" cy="341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Experimental program goal: </a:t>
            </a:r>
            <a:endParaRPr/>
          </a:p>
          <a:p>
            <a:pPr indent="0" lvl="0" marL="0" rtl="0" algn="l">
              <a:spcBef>
                <a:spcPts val="0"/>
              </a:spcBef>
              <a:spcAft>
                <a:spcPts val="0"/>
              </a:spcAft>
              <a:buNone/>
            </a:pPr>
            <a:r>
              <a:rPr lang="en"/>
              <a:t>3 * 10</a:t>
            </a:r>
            <a:r>
              <a:rPr baseline="30000" lang="en"/>
              <a:t>-28</a:t>
            </a:r>
            <a:r>
              <a:rPr lang="en"/>
              <a:t> e*cm (300 live days, 90% CL)</a:t>
            </a:r>
            <a:endParaRPr/>
          </a:p>
          <a:p>
            <a:pPr indent="0" lvl="0" marL="0" rtl="0" algn="l">
              <a:spcBef>
                <a:spcPts val="1200"/>
              </a:spcBef>
              <a:spcAft>
                <a:spcPts val="0"/>
              </a:spcAft>
              <a:buNone/>
            </a:pPr>
            <a:r>
              <a:rPr lang="en"/>
              <a:t>Designed with two measurement cells </a:t>
            </a:r>
            <a:r>
              <a:rPr lang="en"/>
              <a:t>with opposing electric fields</a:t>
            </a:r>
            <a:endParaRPr/>
          </a:p>
          <a:p>
            <a:pPr indent="0" lvl="0" marL="0" rtl="0" algn="l">
              <a:spcBef>
                <a:spcPts val="1200"/>
              </a:spcBef>
              <a:spcAft>
                <a:spcPts val="0"/>
              </a:spcAft>
              <a:buNone/>
            </a:pPr>
            <a:r>
              <a:rPr lang="en"/>
              <a:t>Produce </a:t>
            </a:r>
            <a:r>
              <a:rPr b="1" lang="en"/>
              <a:t>ultracold</a:t>
            </a:r>
            <a:r>
              <a:rPr lang="en"/>
              <a:t> polarized neutrons in situ (</a:t>
            </a:r>
            <a:r>
              <a:rPr lang="en"/>
              <a:t>8.9 A beam that downscatters off superfluid He</a:t>
            </a:r>
            <a:r>
              <a:rPr lang="en"/>
              <a:t>)</a:t>
            </a:r>
            <a:endParaRPr/>
          </a:p>
          <a:p>
            <a:pPr indent="0" lvl="0" marL="0" rtl="0" algn="l">
              <a:spcBef>
                <a:spcPts val="1200"/>
              </a:spcBef>
              <a:spcAft>
                <a:spcPts val="0"/>
              </a:spcAft>
              <a:buNone/>
            </a:pPr>
            <a:r>
              <a:rPr lang="en"/>
              <a:t>Polarized </a:t>
            </a:r>
            <a:r>
              <a:rPr baseline="30000" lang="en"/>
              <a:t>3</a:t>
            </a:r>
            <a:r>
              <a:rPr lang="en"/>
              <a:t>He co-magnetometer used</a:t>
            </a:r>
            <a:endParaRPr/>
          </a:p>
          <a:p>
            <a:pPr indent="0" lvl="0" marL="0" rtl="0" algn="l">
              <a:spcBef>
                <a:spcPts val="1200"/>
              </a:spcBef>
              <a:spcAft>
                <a:spcPts val="1200"/>
              </a:spcAft>
              <a:buNone/>
            </a:pPr>
            <a:r>
              <a:t/>
            </a:r>
            <a:endParaRPr/>
          </a:p>
        </p:txBody>
      </p:sp>
      <p:sp>
        <p:nvSpPr>
          <p:cNvPr id="122" name="Google Shape;122;p28"/>
          <p:cNvSpPr txBox="1"/>
          <p:nvPr>
            <p:ph idx="12" type="sldNum"/>
          </p:nvPr>
        </p:nvSpPr>
        <p:spPr>
          <a:xfrm>
            <a:off x="8505133" y="47987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23" name="Google Shape;123;p28"/>
          <p:cNvSpPr txBox="1"/>
          <p:nvPr/>
        </p:nvSpPr>
        <p:spPr>
          <a:xfrm>
            <a:off x="374400" y="4788000"/>
            <a:ext cx="2469600" cy="27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Background 1/3</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Parameter Goals for nEDM@SNS</a:t>
            </a:r>
            <a:endParaRPr/>
          </a:p>
        </p:txBody>
      </p:sp>
      <p:sp>
        <p:nvSpPr>
          <p:cNvPr id="367" name="Google Shape;367;p4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t/>
            </a:r>
            <a:endParaRPr/>
          </a:p>
        </p:txBody>
      </p:sp>
      <p:sp>
        <p:nvSpPr>
          <p:cNvPr id="368" name="Google Shape;368;p46"/>
          <p:cNvSpPr txBox="1"/>
          <p:nvPr>
            <p:ph idx="12" type="sldNum"/>
          </p:nvPr>
        </p:nvSpPr>
        <p:spPr>
          <a:xfrm>
            <a:off x="8505133" y="47987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69" name="Google Shape;369;p46"/>
          <p:cNvPicPr preferRelativeResize="0"/>
          <p:nvPr/>
        </p:nvPicPr>
        <p:blipFill>
          <a:blip r:embed="rId3">
            <a:alphaModFix/>
          </a:blip>
          <a:stretch>
            <a:fillRect/>
          </a:stretch>
        </p:blipFill>
        <p:spPr>
          <a:xfrm>
            <a:off x="2346225" y="1277300"/>
            <a:ext cx="4653801" cy="2505625"/>
          </a:xfrm>
          <a:prstGeom prst="rect">
            <a:avLst/>
          </a:prstGeom>
          <a:noFill/>
          <a:ln>
            <a:noFill/>
          </a:ln>
        </p:spPr>
      </p:pic>
      <p:pic>
        <p:nvPicPr>
          <p:cNvPr id="370" name="Google Shape;370;p46"/>
          <p:cNvPicPr preferRelativeResize="0"/>
          <p:nvPr/>
        </p:nvPicPr>
        <p:blipFill>
          <a:blip r:embed="rId4">
            <a:alphaModFix/>
          </a:blip>
          <a:stretch>
            <a:fillRect/>
          </a:stretch>
        </p:blipFill>
        <p:spPr>
          <a:xfrm>
            <a:off x="2630778" y="1915800"/>
            <a:ext cx="4294920" cy="1662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47"/>
          <p:cNvSpPr txBox="1"/>
          <p:nvPr>
            <p:ph type="title"/>
          </p:nvPr>
        </p:nvSpPr>
        <p:spPr>
          <a:xfrm>
            <a:off x="278369" y="201647"/>
            <a:ext cx="6845100" cy="632700"/>
          </a:xfrm>
          <a:prstGeom prst="rect">
            <a:avLst/>
          </a:prstGeom>
          <a:noFill/>
          <a:ln>
            <a:noFill/>
          </a:ln>
        </p:spPr>
        <p:txBody>
          <a:bodyPr anchorCtr="0" anchor="ctr" bIns="45700" lIns="45700" spcFirstLastPara="1" rIns="45700" wrap="square" tIns="45700">
            <a:normAutofit fontScale="90000"/>
          </a:bodyPr>
          <a:lstStyle/>
          <a:p>
            <a:pPr indent="0" lvl="0" marL="0" rtl="0" algn="l">
              <a:lnSpc>
                <a:spcPct val="100000"/>
              </a:lnSpc>
              <a:spcBef>
                <a:spcPts val="0"/>
              </a:spcBef>
              <a:spcAft>
                <a:spcPts val="0"/>
              </a:spcAft>
              <a:buClr>
                <a:srgbClr val="000000"/>
              </a:buClr>
              <a:buSzPct val="111111"/>
              <a:buFont typeface="Arial"/>
              <a:buNone/>
            </a:pPr>
            <a:r>
              <a:rPr lang="en"/>
              <a:t>UCN Storage – Cell Requirements</a:t>
            </a:r>
            <a:endParaRPr/>
          </a:p>
        </p:txBody>
      </p:sp>
      <p:sp>
        <p:nvSpPr>
          <p:cNvPr id="376" name="Google Shape;376;p47"/>
          <p:cNvSpPr txBox="1"/>
          <p:nvPr>
            <p:ph idx="1" type="body"/>
          </p:nvPr>
        </p:nvSpPr>
        <p:spPr>
          <a:xfrm>
            <a:off x="278370" y="896937"/>
            <a:ext cx="4744500" cy="4044900"/>
          </a:xfrm>
          <a:prstGeom prst="rect">
            <a:avLst/>
          </a:prstGeom>
          <a:noFill/>
          <a:ln>
            <a:noFill/>
          </a:ln>
        </p:spPr>
        <p:txBody>
          <a:bodyPr anchorCtr="0" anchor="t" bIns="45700" lIns="45700" spcFirstLastPara="1" rIns="45700" wrap="square" tIns="45700">
            <a:normAutofit/>
          </a:bodyPr>
          <a:lstStyle/>
          <a:p>
            <a:pPr indent="-368300" lvl="0" marL="457200" rtl="0" algn="l">
              <a:lnSpc>
                <a:spcPct val="100000"/>
              </a:lnSpc>
              <a:spcBef>
                <a:spcPts val="500"/>
              </a:spcBef>
              <a:spcAft>
                <a:spcPts val="0"/>
              </a:spcAft>
              <a:buSzPts val="2200"/>
              <a:buFont typeface="Arial"/>
              <a:buChar char="•"/>
            </a:pPr>
            <a:r>
              <a:rPr lang="en">
                <a:latin typeface="Arial"/>
                <a:ea typeface="Arial"/>
                <a:cs typeface="Arial"/>
                <a:sym typeface="Arial"/>
              </a:rPr>
              <a:t>Highly non-magnetic</a:t>
            </a:r>
            <a:endParaRPr/>
          </a:p>
          <a:p>
            <a:pPr indent="-368300" lvl="0" marL="457200" rtl="0" algn="l">
              <a:lnSpc>
                <a:spcPct val="100000"/>
              </a:lnSpc>
              <a:spcBef>
                <a:spcPts val="500"/>
              </a:spcBef>
              <a:spcAft>
                <a:spcPts val="0"/>
              </a:spcAft>
              <a:buSzPts val="2200"/>
              <a:buFont typeface="Arial"/>
              <a:buChar char="•"/>
            </a:pPr>
            <a:r>
              <a:rPr lang="en">
                <a:latin typeface="Arial"/>
                <a:ea typeface="Arial"/>
                <a:cs typeface="Arial"/>
                <a:sym typeface="Arial"/>
              </a:rPr>
              <a:t>Stable in high- electric fields and across pressure gradients </a:t>
            </a:r>
            <a:endParaRPr/>
          </a:p>
          <a:p>
            <a:pPr indent="-368300" lvl="0" marL="457200" rtl="0" algn="l">
              <a:lnSpc>
                <a:spcPct val="100000"/>
              </a:lnSpc>
              <a:spcBef>
                <a:spcPts val="500"/>
              </a:spcBef>
              <a:spcAft>
                <a:spcPts val="0"/>
              </a:spcAft>
              <a:buSzPts val="2200"/>
              <a:buFont typeface="Arial"/>
              <a:buChar char="•"/>
            </a:pPr>
            <a:r>
              <a:rPr lang="en">
                <a:latin typeface="Arial"/>
                <a:ea typeface="Arial"/>
                <a:cs typeface="Arial"/>
                <a:sym typeface="Arial"/>
              </a:rPr>
              <a:t>Non-electrically conductive (pPMMA) walls held together by deuterated “cement”</a:t>
            </a:r>
            <a:endParaRPr/>
          </a:p>
          <a:p>
            <a:pPr indent="-368300" lvl="0" marL="457200" rtl="0" algn="l">
              <a:lnSpc>
                <a:spcPct val="100000"/>
              </a:lnSpc>
              <a:spcBef>
                <a:spcPts val="500"/>
              </a:spcBef>
              <a:spcAft>
                <a:spcPts val="0"/>
              </a:spcAft>
              <a:buSzPts val="2200"/>
              <a:buFont typeface="Arial"/>
              <a:buChar char="•"/>
            </a:pPr>
            <a:r>
              <a:rPr lang="en">
                <a:latin typeface="Arial"/>
                <a:ea typeface="Arial"/>
                <a:cs typeface="Arial"/>
                <a:sym typeface="Arial"/>
              </a:rPr>
              <a:t>Do not spin depolarize UCNs and co-magnetometers (dPS coating)</a:t>
            </a:r>
            <a:endParaRPr>
              <a:latin typeface="Arial"/>
              <a:ea typeface="Arial"/>
              <a:cs typeface="Arial"/>
              <a:sym typeface="Arial"/>
            </a:endParaRPr>
          </a:p>
          <a:p>
            <a:pPr indent="-368300" lvl="0" marL="457200" rtl="0" algn="l">
              <a:lnSpc>
                <a:spcPct val="100000"/>
              </a:lnSpc>
              <a:spcBef>
                <a:spcPts val="500"/>
              </a:spcBef>
              <a:spcAft>
                <a:spcPts val="0"/>
              </a:spcAft>
              <a:buSzPts val="2200"/>
              <a:buFont typeface="Arial"/>
              <a:buChar char="•"/>
            </a:pPr>
            <a:r>
              <a:rPr lang="en">
                <a:latin typeface="Arial"/>
                <a:ea typeface="Arial"/>
                <a:cs typeface="Arial"/>
                <a:sym typeface="Arial"/>
              </a:rPr>
              <a:t>Coating that wavelength shifts light (dTPB coating)</a:t>
            </a:r>
            <a:endParaRPr>
              <a:latin typeface="Arial"/>
              <a:ea typeface="Arial"/>
              <a:cs typeface="Arial"/>
              <a:sym typeface="Arial"/>
            </a:endParaRPr>
          </a:p>
        </p:txBody>
      </p:sp>
      <p:pic>
        <p:nvPicPr>
          <p:cNvPr id="377" name="Google Shape;377;p47"/>
          <p:cNvPicPr preferRelativeResize="0"/>
          <p:nvPr/>
        </p:nvPicPr>
        <p:blipFill rotWithShape="1">
          <a:blip r:embed="rId3">
            <a:alphaModFix/>
          </a:blip>
          <a:srcRect b="0" l="0" r="0" t="0"/>
          <a:stretch/>
        </p:blipFill>
        <p:spPr>
          <a:xfrm>
            <a:off x="4935256" y="896937"/>
            <a:ext cx="3930377" cy="3730328"/>
          </a:xfrm>
          <a:prstGeom prst="rect">
            <a:avLst/>
          </a:prstGeom>
          <a:noFill/>
          <a:ln>
            <a:noFill/>
          </a:ln>
        </p:spPr>
      </p:pic>
      <p:sp>
        <p:nvSpPr>
          <p:cNvPr id="378" name="Google Shape;378;p47"/>
          <p:cNvSpPr txBox="1"/>
          <p:nvPr>
            <p:ph idx="12" type="sldNum"/>
          </p:nvPr>
        </p:nvSpPr>
        <p:spPr>
          <a:xfrm>
            <a:off x="4297679" y="4906017"/>
            <a:ext cx="548700" cy="169200"/>
          </a:xfrm>
          <a:prstGeom prst="rect">
            <a:avLst/>
          </a:prstGeom>
          <a:noFill/>
          <a:ln>
            <a:noFill/>
          </a:ln>
        </p:spPr>
        <p:txBody>
          <a:bodyPr anchorCtr="0" anchor="ctr" bIns="0" lIns="0" spcFirstLastPara="1" rIns="0" wrap="square" tIns="0">
            <a:spAutoFit/>
          </a:bodyPr>
          <a:lstStyle/>
          <a:p>
            <a:pPr indent="0" lvl="0" marL="0" rtl="0" algn="ctr">
              <a:lnSpc>
                <a:spcPct val="100000"/>
              </a:lnSpc>
              <a:spcBef>
                <a:spcPts val="0"/>
              </a:spcBef>
              <a:spcAft>
                <a:spcPts val="0"/>
              </a:spcAft>
              <a:buSzPts val="1100"/>
              <a:buNone/>
            </a:pPr>
            <a:fld id="{00000000-1234-1234-1234-123412341234}" type="slidenum">
              <a:rPr lang="en"/>
              <a:t>‹#›</a:t>
            </a:fld>
            <a:endParaRPr/>
          </a:p>
        </p:txBody>
      </p:sp>
      <p:sp>
        <p:nvSpPr>
          <p:cNvPr id="379" name="Google Shape;379;p47"/>
          <p:cNvSpPr txBox="1"/>
          <p:nvPr/>
        </p:nvSpPr>
        <p:spPr>
          <a:xfrm>
            <a:off x="7162090" y="4424695"/>
            <a:ext cx="17034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Credit: Kent Leung</a:t>
            </a:r>
            <a:endParaRPr/>
          </a:p>
        </p:txBody>
      </p:sp>
      <p:sp>
        <p:nvSpPr>
          <p:cNvPr id="380" name="Google Shape;380;p47"/>
          <p:cNvSpPr txBox="1"/>
          <p:nvPr/>
        </p:nvSpPr>
        <p:spPr>
          <a:xfrm>
            <a:off x="5240744" y="2454323"/>
            <a:ext cx="2049300" cy="307800"/>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Temp. Sensor Divot</a:t>
            </a:r>
            <a:endParaRPr/>
          </a:p>
        </p:txBody>
      </p:sp>
      <p:sp>
        <p:nvSpPr>
          <p:cNvPr id="381" name="Google Shape;381;p47"/>
          <p:cNvSpPr txBox="1"/>
          <p:nvPr/>
        </p:nvSpPr>
        <p:spPr>
          <a:xfrm>
            <a:off x="7586582" y="2291484"/>
            <a:ext cx="1352700" cy="738900"/>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Cell Hole and dPMMA valve seat</a:t>
            </a:r>
            <a:endParaRPr/>
          </a:p>
        </p:txBody>
      </p:sp>
      <p:sp>
        <p:nvSpPr>
          <p:cNvPr id="382" name="Google Shape;382;p47"/>
          <p:cNvSpPr txBox="1"/>
          <p:nvPr/>
        </p:nvSpPr>
        <p:spPr>
          <a:xfrm>
            <a:off x="374400" y="4788000"/>
            <a:ext cx="2469600" cy="27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Backup</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48"/>
          <p:cNvSpPr txBox="1"/>
          <p:nvPr>
            <p:ph type="title"/>
          </p:nvPr>
        </p:nvSpPr>
        <p:spPr>
          <a:xfrm>
            <a:off x="278369" y="201647"/>
            <a:ext cx="6845100" cy="632700"/>
          </a:xfrm>
          <a:prstGeom prst="rect">
            <a:avLst/>
          </a:prstGeom>
        </p:spPr>
        <p:txBody>
          <a:bodyPr anchorCtr="0" anchor="ctr" bIns="45700" lIns="45700" spcFirstLastPara="1" rIns="45700" wrap="square" tIns="45700">
            <a:normAutofit fontScale="90000"/>
          </a:bodyPr>
          <a:lstStyle/>
          <a:p>
            <a:pPr indent="0" lvl="0" marL="0" rtl="0" algn="l">
              <a:spcBef>
                <a:spcPts val="0"/>
              </a:spcBef>
              <a:spcAft>
                <a:spcPts val="0"/>
              </a:spcAft>
              <a:buNone/>
            </a:pPr>
            <a:r>
              <a:rPr lang="en"/>
              <a:t>Potential weak patch analysis</a:t>
            </a:r>
            <a:endParaRPr/>
          </a:p>
        </p:txBody>
      </p:sp>
      <p:sp>
        <p:nvSpPr>
          <p:cNvPr id="388" name="Google Shape;388;p48"/>
          <p:cNvSpPr txBox="1"/>
          <p:nvPr>
            <p:ph idx="1" type="body"/>
          </p:nvPr>
        </p:nvSpPr>
        <p:spPr>
          <a:xfrm>
            <a:off x="2869375" y="896950"/>
            <a:ext cx="5996400" cy="3849900"/>
          </a:xfrm>
          <a:prstGeom prst="rect">
            <a:avLst/>
          </a:prstGeom>
        </p:spPr>
        <p:txBody>
          <a:bodyPr anchorCtr="0" anchor="t" bIns="45700" lIns="45700" spcFirstLastPara="1" rIns="45700" wrap="square" tIns="45700">
            <a:normAutofit/>
          </a:bodyPr>
          <a:lstStyle/>
          <a:p>
            <a:pPr indent="0" lvl="0" marL="0" rtl="0" algn="l">
              <a:spcBef>
                <a:spcPts val="500"/>
              </a:spcBef>
              <a:spcAft>
                <a:spcPts val="0"/>
              </a:spcAft>
              <a:buNone/>
            </a:pPr>
            <a:r>
              <a:rPr lang="en"/>
              <a:t>If the neutrons encounter some material with lower optical potential, higher-</a:t>
            </a:r>
            <a:r>
              <a:rPr lang="en"/>
              <a:t>energy</a:t>
            </a:r>
            <a:r>
              <a:rPr lang="en"/>
              <a:t> UCN would be lost at a rate dependent on the effective area and potential of the patch</a:t>
            </a:r>
            <a:endParaRPr/>
          </a:p>
          <a:p>
            <a:pPr indent="0" lvl="0" marL="457200" rtl="0" algn="l">
              <a:spcBef>
                <a:spcPts val="500"/>
              </a:spcBef>
              <a:spcAft>
                <a:spcPts val="0"/>
              </a:spcAft>
              <a:buNone/>
            </a:pPr>
            <a:r>
              <a:rPr lang="en" sz="1500"/>
              <a:t>Most likely location for patch would be at seams/corners or at cell valve, but would be difficult to isolate in fully formed cell </a:t>
            </a:r>
            <a:endParaRPr sz="1500"/>
          </a:p>
          <a:p>
            <a:pPr indent="0" lvl="0" marL="457200" rtl="0" algn="l">
              <a:spcBef>
                <a:spcPts val="500"/>
              </a:spcBef>
              <a:spcAft>
                <a:spcPts val="0"/>
              </a:spcAft>
              <a:buNone/>
            </a:pPr>
            <a:r>
              <a:t/>
            </a:r>
            <a:endParaRPr sz="1500"/>
          </a:p>
          <a:p>
            <a:pPr indent="0" lvl="0" marL="457200" rtl="0" algn="l">
              <a:spcBef>
                <a:spcPts val="500"/>
              </a:spcBef>
              <a:spcAft>
                <a:spcPts val="0"/>
              </a:spcAft>
              <a:buNone/>
            </a:pPr>
            <a:r>
              <a:t/>
            </a:r>
            <a:endParaRPr sz="1500"/>
          </a:p>
          <a:p>
            <a:pPr indent="0" lvl="0" marL="457200" rtl="0" algn="l">
              <a:spcBef>
                <a:spcPts val="500"/>
              </a:spcBef>
              <a:spcAft>
                <a:spcPts val="0"/>
              </a:spcAft>
              <a:buNone/>
            </a:pPr>
            <a:r>
              <a:t/>
            </a:r>
            <a:endParaRPr sz="1500"/>
          </a:p>
          <a:p>
            <a:pPr indent="0" lvl="0" marL="0" rtl="0" algn="l">
              <a:spcBef>
                <a:spcPts val="500"/>
              </a:spcBef>
              <a:spcAft>
                <a:spcPts val="0"/>
              </a:spcAft>
              <a:buNone/>
            </a:pPr>
            <a:r>
              <a:rPr lang="en"/>
              <a:t>Can constrain the parameters of the patch based on energy dependence of the UCN storage time</a:t>
            </a:r>
            <a:endParaRPr/>
          </a:p>
          <a:p>
            <a:pPr indent="0" lvl="0" marL="0" rtl="0" algn="l">
              <a:spcBef>
                <a:spcPts val="500"/>
              </a:spcBef>
              <a:spcAft>
                <a:spcPts val="0"/>
              </a:spcAft>
              <a:buNone/>
            </a:pPr>
            <a:r>
              <a:rPr lang="en" sz="1500"/>
              <a:t>	Weak patch in A2 vs. no patch in B1</a:t>
            </a:r>
            <a:endParaRPr sz="1500"/>
          </a:p>
        </p:txBody>
      </p:sp>
      <p:sp>
        <p:nvSpPr>
          <p:cNvPr id="389" name="Google Shape;389;p48"/>
          <p:cNvSpPr txBox="1"/>
          <p:nvPr>
            <p:ph idx="12" type="sldNum"/>
          </p:nvPr>
        </p:nvSpPr>
        <p:spPr>
          <a:xfrm>
            <a:off x="4297679" y="4906017"/>
            <a:ext cx="548700" cy="169200"/>
          </a:xfrm>
          <a:prstGeom prst="rect">
            <a:avLst/>
          </a:prstGeom>
        </p:spPr>
        <p:txBody>
          <a:bodyPr anchorCtr="0" anchor="ctr" bIns="0" lIns="0" spcFirstLastPara="1" rIns="0" wrap="square" tIns="0">
            <a:spAutoFit/>
          </a:bodyPr>
          <a:lstStyle/>
          <a:p>
            <a:pPr indent="0" lvl="0" marL="0" rtl="0" algn="ctr">
              <a:spcBef>
                <a:spcPts val="0"/>
              </a:spcBef>
              <a:spcAft>
                <a:spcPts val="0"/>
              </a:spcAft>
              <a:buNone/>
            </a:pPr>
            <a:fld id="{00000000-1234-1234-1234-123412341234}" type="slidenum">
              <a:rPr lang="en"/>
              <a:t>‹#›</a:t>
            </a:fld>
            <a:endParaRPr/>
          </a:p>
        </p:txBody>
      </p:sp>
      <p:pic>
        <p:nvPicPr>
          <p:cNvPr id="390" name="Google Shape;390;p48"/>
          <p:cNvPicPr preferRelativeResize="0"/>
          <p:nvPr/>
        </p:nvPicPr>
        <p:blipFill>
          <a:blip r:embed="rId3">
            <a:alphaModFix/>
          </a:blip>
          <a:stretch>
            <a:fillRect/>
          </a:stretch>
        </p:blipFill>
        <p:spPr>
          <a:xfrm>
            <a:off x="159801" y="896950"/>
            <a:ext cx="2709574" cy="4246551"/>
          </a:xfrm>
          <a:prstGeom prst="rect">
            <a:avLst/>
          </a:prstGeom>
          <a:noFill/>
          <a:ln>
            <a:noFill/>
          </a:ln>
        </p:spPr>
      </p:pic>
      <p:pic>
        <p:nvPicPr>
          <p:cNvPr id="391" name="Google Shape;391;p48"/>
          <p:cNvPicPr preferRelativeResize="0"/>
          <p:nvPr/>
        </p:nvPicPr>
        <p:blipFill>
          <a:blip r:embed="rId4">
            <a:alphaModFix/>
          </a:blip>
          <a:stretch>
            <a:fillRect/>
          </a:stretch>
        </p:blipFill>
        <p:spPr>
          <a:xfrm>
            <a:off x="4373013" y="2337225"/>
            <a:ext cx="2989125" cy="7690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4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320"/>
              <a:t>No Change in UCN Spectrum from Room Temperature Guide</a:t>
            </a:r>
            <a:endParaRPr sz="2320"/>
          </a:p>
        </p:txBody>
      </p:sp>
      <p:pic>
        <p:nvPicPr>
          <p:cNvPr id="397" name="Google Shape;397;p49"/>
          <p:cNvPicPr preferRelativeResize="0"/>
          <p:nvPr/>
        </p:nvPicPr>
        <p:blipFill>
          <a:blip r:embed="rId3">
            <a:alphaModFix/>
          </a:blip>
          <a:stretch>
            <a:fillRect/>
          </a:stretch>
        </p:blipFill>
        <p:spPr>
          <a:xfrm>
            <a:off x="383763" y="1212713"/>
            <a:ext cx="8241426" cy="3475975"/>
          </a:xfrm>
          <a:prstGeom prst="rect">
            <a:avLst/>
          </a:prstGeom>
          <a:noFill/>
          <a:ln>
            <a:noFill/>
          </a:ln>
        </p:spPr>
      </p:pic>
      <p:sp>
        <p:nvSpPr>
          <p:cNvPr id="398" name="Google Shape;398;p49"/>
          <p:cNvSpPr txBox="1"/>
          <p:nvPr>
            <p:ph idx="12" type="sldNum"/>
          </p:nvPr>
        </p:nvSpPr>
        <p:spPr>
          <a:xfrm>
            <a:off x="8505133" y="47987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99" name="Google Shape;399;p49"/>
          <p:cNvSpPr txBox="1"/>
          <p:nvPr/>
        </p:nvSpPr>
        <p:spPr>
          <a:xfrm>
            <a:off x="4193000" y="1257750"/>
            <a:ext cx="4432200" cy="75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Relative percentages unchanged</a:t>
            </a:r>
            <a:endParaRPr/>
          </a:p>
        </p:txBody>
      </p:sp>
      <p:sp>
        <p:nvSpPr>
          <p:cNvPr id="400" name="Google Shape;400;p49"/>
          <p:cNvSpPr txBox="1"/>
          <p:nvPr/>
        </p:nvSpPr>
        <p:spPr>
          <a:xfrm>
            <a:off x="374400" y="4788000"/>
            <a:ext cx="2469600" cy="27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Backup</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pic>
        <p:nvPicPr>
          <p:cNvPr id="405" name="Google Shape;405;p50"/>
          <p:cNvPicPr preferRelativeResize="0"/>
          <p:nvPr/>
        </p:nvPicPr>
        <p:blipFill>
          <a:blip r:embed="rId3">
            <a:alphaModFix/>
          </a:blip>
          <a:stretch>
            <a:fillRect/>
          </a:stretch>
        </p:blipFill>
        <p:spPr>
          <a:xfrm>
            <a:off x="618575" y="2800675"/>
            <a:ext cx="4254099" cy="1703975"/>
          </a:xfrm>
          <a:prstGeom prst="rect">
            <a:avLst/>
          </a:prstGeom>
          <a:noFill/>
          <a:ln>
            <a:noFill/>
          </a:ln>
        </p:spPr>
      </p:pic>
      <p:sp>
        <p:nvSpPr>
          <p:cNvPr id="406" name="Google Shape;406;p5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Setup Schematics</a:t>
            </a:r>
            <a:endParaRPr/>
          </a:p>
        </p:txBody>
      </p:sp>
      <p:sp>
        <p:nvSpPr>
          <p:cNvPr id="407" name="Google Shape;407;p5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t/>
            </a:r>
            <a:endParaRPr/>
          </a:p>
        </p:txBody>
      </p:sp>
      <p:sp>
        <p:nvSpPr>
          <p:cNvPr id="408" name="Google Shape;408;p50"/>
          <p:cNvSpPr txBox="1"/>
          <p:nvPr>
            <p:ph idx="12" type="sldNum"/>
          </p:nvPr>
        </p:nvSpPr>
        <p:spPr>
          <a:xfrm>
            <a:off x="8505133" y="47987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09" name="Google Shape;409;p50"/>
          <p:cNvPicPr preferRelativeResize="0"/>
          <p:nvPr/>
        </p:nvPicPr>
        <p:blipFill rotWithShape="1">
          <a:blip r:embed="rId4">
            <a:alphaModFix/>
          </a:blip>
          <a:srcRect b="0" l="0" r="0" t="0"/>
          <a:stretch/>
        </p:blipFill>
        <p:spPr>
          <a:xfrm>
            <a:off x="3435865" y="208875"/>
            <a:ext cx="3943286" cy="2992126"/>
          </a:xfrm>
          <a:prstGeom prst="rect">
            <a:avLst/>
          </a:prstGeom>
          <a:noFill/>
          <a:ln>
            <a:noFill/>
          </a:ln>
        </p:spPr>
      </p:pic>
      <p:sp>
        <p:nvSpPr>
          <p:cNvPr id="410" name="Google Shape;410;p50"/>
          <p:cNvSpPr txBox="1"/>
          <p:nvPr/>
        </p:nvSpPr>
        <p:spPr>
          <a:xfrm>
            <a:off x="1267975" y="4466388"/>
            <a:ext cx="38229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t>300K: 0.27 UCN/cm</a:t>
            </a:r>
            <a:r>
              <a:rPr baseline="30000" lang="en" sz="1600"/>
              <a:t>3 </a:t>
            </a:r>
            <a:r>
              <a:rPr lang="en" sz="1600"/>
              <a:t> &amp;  0.039 UCN/cm</a:t>
            </a:r>
            <a:r>
              <a:rPr baseline="30000" lang="en" sz="1600"/>
              <a:t>3</a:t>
            </a:r>
            <a:r>
              <a:rPr lang="en" sz="1600"/>
              <a:t>             </a:t>
            </a:r>
            <a:br>
              <a:rPr lang="en" sz="1600"/>
            </a:br>
            <a:r>
              <a:rPr lang="en" sz="1600"/>
              <a:t>80K:   0.17 UCN/cm</a:t>
            </a:r>
            <a:r>
              <a:rPr baseline="30000" lang="en" sz="1600"/>
              <a:t>3</a:t>
            </a:r>
            <a:r>
              <a:rPr lang="en" sz="1600"/>
              <a:t>  &amp;  0.043 UCN/cm</a:t>
            </a:r>
            <a:r>
              <a:rPr baseline="30000" lang="en" sz="1600"/>
              <a:t>3</a:t>
            </a:r>
            <a:endParaRPr baseline="30000" sz="1600"/>
          </a:p>
        </p:txBody>
      </p:sp>
      <p:sp>
        <p:nvSpPr>
          <p:cNvPr id="411" name="Google Shape;411;p50"/>
          <p:cNvSpPr txBox="1"/>
          <p:nvPr/>
        </p:nvSpPr>
        <p:spPr>
          <a:xfrm>
            <a:off x="374400" y="4788000"/>
            <a:ext cx="2469600" cy="27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Backup</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pic>
        <p:nvPicPr>
          <p:cNvPr id="416" name="Google Shape;416;p51"/>
          <p:cNvPicPr preferRelativeResize="0"/>
          <p:nvPr/>
        </p:nvPicPr>
        <p:blipFill>
          <a:blip r:embed="rId3">
            <a:alphaModFix/>
          </a:blip>
          <a:stretch>
            <a:fillRect/>
          </a:stretch>
        </p:blipFill>
        <p:spPr>
          <a:xfrm>
            <a:off x="7504725" y="105200"/>
            <a:ext cx="1499825" cy="915150"/>
          </a:xfrm>
          <a:prstGeom prst="rect">
            <a:avLst/>
          </a:prstGeom>
          <a:noFill/>
          <a:ln>
            <a:noFill/>
          </a:ln>
        </p:spPr>
      </p:pic>
      <p:sp>
        <p:nvSpPr>
          <p:cNvPr id="417" name="Google Shape;417;p51"/>
          <p:cNvSpPr txBox="1"/>
          <p:nvPr/>
        </p:nvSpPr>
        <p:spPr>
          <a:xfrm>
            <a:off x="311700" y="445025"/>
            <a:ext cx="8520600" cy="572700"/>
          </a:xfrm>
          <a:prstGeom prst="rect">
            <a:avLst/>
          </a:prstGeom>
          <a:noFill/>
          <a:ln>
            <a:noFill/>
          </a:ln>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2800">
                <a:solidFill>
                  <a:srgbClr val="000000"/>
                </a:solidFill>
              </a:rPr>
              <a:t>How do we get t=0 point?</a:t>
            </a:r>
            <a:endParaRPr sz="2800">
              <a:solidFill>
                <a:srgbClr val="000000"/>
              </a:solidFill>
            </a:endParaRPr>
          </a:p>
        </p:txBody>
      </p:sp>
      <p:sp>
        <p:nvSpPr>
          <p:cNvPr id="418" name="Google Shape;418;p51"/>
          <p:cNvSpPr txBox="1"/>
          <p:nvPr/>
        </p:nvSpPr>
        <p:spPr>
          <a:xfrm>
            <a:off x="311700" y="1017725"/>
            <a:ext cx="2265900" cy="645600"/>
          </a:xfrm>
          <a:prstGeom prst="rect">
            <a:avLst/>
          </a:prstGeom>
          <a:solidFill>
            <a:srgbClr val="00FFFF"/>
          </a:solidFill>
          <a:ln>
            <a:noFill/>
          </a:ln>
        </p:spPr>
        <p:txBody>
          <a:bodyPr anchorCtr="0" anchor="t" bIns="91425" lIns="91425" spcFirstLastPara="1" rIns="91425" wrap="square" tIns="91425">
            <a:normAutofit fontScale="85000" lnSpcReduction="20000"/>
          </a:bodyPr>
          <a:lstStyle/>
          <a:p>
            <a:pPr indent="0" lvl="0" marL="0" rtl="0" algn="l">
              <a:lnSpc>
                <a:spcPct val="115000"/>
              </a:lnSpc>
              <a:spcBef>
                <a:spcPts val="0"/>
              </a:spcBef>
              <a:spcAft>
                <a:spcPts val="1200"/>
              </a:spcAft>
              <a:buNone/>
            </a:pPr>
            <a:r>
              <a:rPr lang="en" sz="1800">
                <a:solidFill>
                  <a:srgbClr val="595959"/>
                </a:solidFill>
              </a:rPr>
              <a:t>Guide drain during cell storage</a:t>
            </a:r>
            <a:endParaRPr sz="1800">
              <a:solidFill>
                <a:srgbClr val="595959"/>
              </a:solidFill>
            </a:endParaRPr>
          </a:p>
        </p:txBody>
      </p:sp>
      <p:sp>
        <p:nvSpPr>
          <p:cNvPr id="419" name="Google Shape;419;p51"/>
          <p:cNvSpPr txBox="1"/>
          <p:nvPr/>
        </p:nvSpPr>
        <p:spPr>
          <a:xfrm>
            <a:off x="2940050" y="990875"/>
            <a:ext cx="416100" cy="699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3200">
                <a:solidFill>
                  <a:srgbClr val="595959"/>
                </a:solidFill>
              </a:rPr>
              <a:t>-</a:t>
            </a:r>
            <a:endParaRPr sz="3200">
              <a:solidFill>
                <a:srgbClr val="595959"/>
              </a:solidFill>
            </a:endParaRPr>
          </a:p>
        </p:txBody>
      </p:sp>
      <p:sp>
        <p:nvSpPr>
          <p:cNvPr id="420" name="Google Shape;420;p51"/>
          <p:cNvSpPr txBox="1"/>
          <p:nvPr/>
        </p:nvSpPr>
        <p:spPr>
          <a:xfrm>
            <a:off x="3581725" y="1017725"/>
            <a:ext cx="1805700" cy="645600"/>
          </a:xfrm>
          <a:prstGeom prst="rect">
            <a:avLst/>
          </a:prstGeom>
          <a:solidFill>
            <a:srgbClr val="EA9999"/>
          </a:solidFill>
          <a:ln>
            <a:noFill/>
          </a:ln>
        </p:spPr>
        <p:txBody>
          <a:bodyPr anchorCtr="0" anchor="t" bIns="91425" lIns="91425" spcFirstLastPara="1" rIns="91425" wrap="square" tIns="91425">
            <a:normAutofit fontScale="85000" lnSpcReduction="20000"/>
          </a:bodyPr>
          <a:lstStyle/>
          <a:p>
            <a:pPr indent="0" lvl="0" marL="0" rtl="0" algn="l">
              <a:lnSpc>
                <a:spcPct val="115000"/>
              </a:lnSpc>
              <a:spcBef>
                <a:spcPts val="0"/>
              </a:spcBef>
              <a:spcAft>
                <a:spcPts val="1200"/>
              </a:spcAft>
              <a:buNone/>
            </a:pPr>
            <a:r>
              <a:rPr lang="en" sz="1800">
                <a:solidFill>
                  <a:srgbClr val="595959"/>
                </a:solidFill>
              </a:rPr>
              <a:t>N</a:t>
            </a:r>
            <a:r>
              <a:rPr baseline="-25000" lang="en" sz="1800">
                <a:solidFill>
                  <a:srgbClr val="595959"/>
                </a:solidFill>
              </a:rPr>
              <a:t>0</a:t>
            </a:r>
            <a:r>
              <a:rPr lang="en" sz="1800">
                <a:solidFill>
                  <a:srgbClr val="595959"/>
                </a:solidFill>
              </a:rPr>
              <a:t> of Warm Guide measurement </a:t>
            </a:r>
            <a:endParaRPr sz="1800">
              <a:solidFill>
                <a:srgbClr val="595959"/>
              </a:solidFill>
            </a:endParaRPr>
          </a:p>
        </p:txBody>
      </p:sp>
      <p:sp>
        <p:nvSpPr>
          <p:cNvPr id="421" name="Google Shape;421;p51"/>
          <p:cNvSpPr txBox="1"/>
          <p:nvPr/>
        </p:nvSpPr>
        <p:spPr>
          <a:xfrm>
            <a:off x="6372900" y="1017725"/>
            <a:ext cx="2636700" cy="645600"/>
          </a:xfrm>
          <a:prstGeom prst="rect">
            <a:avLst/>
          </a:prstGeom>
          <a:solidFill>
            <a:srgbClr val="FFFF00"/>
          </a:solidFill>
          <a:ln>
            <a:noFill/>
          </a:ln>
        </p:spPr>
        <p:txBody>
          <a:bodyPr anchorCtr="0" anchor="t" bIns="91425" lIns="91425" spcFirstLastPara="1" rIns="91425" wrap="square" tIns="91425">
            <a:normAutofit fontScale="85000" lnSpcReduction="20000"/>
          </a:bodyPr>
          <a:lstStyle/>
          <a:p>
            <a:pPr indent="0" lvl="0" marL="0" rtl="0" algn="l">
              <a:lnSpc>
                <a:spcPct val="115000"/>
              </a:lnSpc>
              <a:spcBef>
                <a:spcPts val="0"/>
              </a:spcBef>
              <a:spcAft>
                <a:spcPts val="1200"/>
              </a:spcAft>
              <a:buNone/>
            </a:pPr>
            <a:r>
              <a:rPr lang="en" sz="1800">
                <a:solidFill>
                  <a:srgbClr val="595959"/>
                </a:solidFill>
              </a:rPr>
              <a:t>Neutrons from “apparatus” guide” at t = 0</a:t>
            </a:r>
            <a:endParaRPr sz="1800">
              <a:solidFill>
                <a:srgbClr val="595959"/>
              </a:solidFill>
            </a:endParaRPr>
          </a:p>
        </p:txBody>
      </p:sp>
      <p:sp>
        <p:nvSpPr>
          <p:cNvPr id="422" name="Google Shape;422;p51"/>
          <p:cNvSpPr txBox="1"/>
          <p:nvPr/>
        </p:nvSpPr>
        <p:spPr>
          <a:xfrm>
            <a:off x="5672113" y="1017725"/>
            <a:ext cx="416100" cy="645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3200">
                <a:solidFill>
                  <a:srgbClr val="595959"/>
                </a:solidFill>
              </a:rPr>
              <a:t>=</a:t>
            </a:r>
            <a:endParaRPr sz="3200">
              <a:solidFill>
                <a:srgbClr val="595959"/>
              </a:solidFill>
            </a:endParaRPr>
          </a:p>
        </p:txBody>
      </p:sp>
      <p:pic>
        <p:nvPicPr>
          <p:cNvPr id="423" name="Google Shape;423;p51"/>
          <p:cNvPicPr preferRelativeResize="0"/>
          <p:nvPr/>
        </p:nvPicPr>
        <p:blipFill rotWithShape="1">
          <a:blip r:embed="rId4">
            <a:alphaModFix/>
          </a:blip>
          <a:srcRect b="0" l="0" r="25705" t="0"/>
          <a:stretch/>
        </p:blipFill>
        <p:spPr>
          <a:xfrm>
            <a:off x="5805925" y="1841850"/>
            <a:ext cx="3203749" cy="2013711"/>
          </a:xfrm>
          <a:prstGeom prst="rect">
            <a:avLst/>
          </a:prstGeom>
          <a:noFill/>
          <a:ln>
            <a:noFill/>
          </a:ln>
        </p:spPr>
      </p:pic>
      <p:pic>
        <p:nvPicPr>
          <p:cNvPr id="424" name="Google Shape;424;p51"/>
          <p:cNvPicPr preferRelativeResize="0"/>
          <p:nvPr/>
        </p:nvPicPr>
        <p:blipFill rotWithShape="1">
          <a:blip r:embed="rId5">
            <a:alphaModFix/>
          </a:blip>
          <a:srcRect b="0" l="0" r="26035" t="0"/>
          <a:stretch/>
        </p:blipFill>
        <p:spPr>
          <a:xfrm>
            <a:off x="152400" y="1841850"/>
            <a:ext cx="3203749" cy="2008306"/>
          </a:xfrm>
          <a:prstGeom prst="rect">
            <a:avLst/>
          </a:prstGeom>
          <a:noFill/>
          <a:ln>
            <a:noFill/>
          </a:ln>
        </p:spPr>
      </p:pic>
      <p:pic>
        <p:nvPicPr>
          <p:cNvPr id="425" name="Google Shape;425;p51"/>
          <p:cNvPicPr preferRelativeResize="0"/>
          <p:nvPr/>
        </p:nvPicPr>
        <p:blipFill rotWithShape="1">
          <a:blip r:embed="rId6">
            <a:alphaModFix/>
          </a:blip>
          <a:srcRect b="0" l="0" r="25969" t="0"/>
          <a:stretch/>
        </p:blipFill>
        <p:spPr>
          <a:xfrm>
            <a:off x="2814476" y="2878750"/>
            <a:ext cx="3340200" cy="2099350"/>
          </a:xfrm>
          <a:prstGeom prst="rect">
            <a:avLst/>
          </a:prstGeom>
          <a:noFill/>
          <a:ln>
            <a:noFill/>
          </a:ln>
        </p:spPr>
      </p:pic>
      <p:sp>
        <p:nvSpPr>
          <p:cNvPr id="426" name="Google Shape;426;p51"/>
          <p:cNvSpPr txBox="1"/>
          <p:nvPr/>
        </p:nvSpPr>
        <p:spPr>
          <a:xfrm>
            <a:off x="6215550" y="4034075"/>
            <a:ext cx="2988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95959"/>
                </a:solidFill>
              </a:rPr>
              <a:t>“Apparatus guide” also sometimes referred to as “cold guide” but temp gradient across this guide</a:t>
            </a:r>
            <a:endParaRPr>
              <a:solidFill>
                <a:srgbClr val="595959"/>
              </a:solidFill>
            </a:endParaRPr>
          </a:p>
        </p:txBody>
      </p:sp>
      <p:sp>
        <p:nvSpPr>
          <p:cNvPr id="427" name="Google Shape;427;p51"/>
          <p:cNvSpPr txBox="1"/>
          <p:nvPr>
            <p:ph idx="12" type="sldNum"/>
          </p:nvPr>
        </p:nvSpPr>
        <p:spPr>
          <a:xfrm>
            <a:off x="8505133" y="47987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28" name="Google Shape;428;p51"/>
          <p:cNvSpPr txBox="1"/>
          <p:nvPr/>
        </p:nvSpPr>
        <p:spPr>
          <a:xfrm rot="1355997">
            <a:off x="3721093" y="3743701"/>
            <a:ext cx="1526954" cy="369439"/>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N0 = 1027 ± 182</a:t>
            </a:r>
            <a:endParaRPr sz="1200"/>
          </a:p>
        </p:txBody>
      </p:sp>
      <p:sp>
        <p:nvSpPr>
          <p:cNvPr id="429" name="Google Shape;429;p51"/>
          <p:cNvSpPr txBox="1"/>
          <p:nvPr/>
        </p:nvSpPr>
        <p:spPr>
          <a:xfrm rot="1356478">
            <a:off x="851881" y="2540206"/>
            <a:ext cx="1333685" cy="369439"/>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N0 = </a:t>
            </a:r>
            <a:r>
              <a:rPr lang="en" sz="1200">
                <a:solidFill>
                  <a:schemeClr val="dk1"/>
                </a:solidFill>
              </a:rPr>
              <a:t>3710 ± 119</a:t>
            </a:r>
            <a:endParaRPr sz="1200"/>
          </a:p>
        </p:txBody>
      </p:sp>
      <p:sp>
        <p:nvSpPr>
          <p:cNvPr id="430" name="Google Shape;430;p51"/>
          <p:cNvSpPr txBox="1"/>
          <p:nvPr/>
        </p:nvSpPr>
        <p:spPr>
          <a:xfrm>
            <a:off x="374400" y="4788000"/>
            <a:ext cx="2469600" cy="27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Backup</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pic>
        <p:nvPicPr>
          <p:cNvPr id="435" name="Google Shape;435;p52"/>
          <p:cNvPicPr preferRelativeResize="0"/>
          <p:nvPr/>
        </p:nvPicPr>
        <p:blipFill>
          <a:blip r:embed="rId3">
            <a:alphaModFix/>
          </a:blip>
          <a:stretch>
            <a:fillRect/>
          </a:stretch>
        </p:blipFill>
        <p:spPr>
          <a:xfrm>
            <a:off x="76200" y="1560050"/>
            <a:ext cx="7253555" cy="3202451"/>
          </a:xfrm>
          <a:prstGeom prst="rect">
            <a:avLst/>
          </a:prstGeom>
          <a:noFill/>
          <a:ln>
            <a:noFill/>
          </a:ln>
        </p:spPr>
      </p:pic>
      <p:sp>
        <p:nvSpPr>
          <p:cNvPr id="436" name="Google Shape;436;p52"/>
          <p:cNvSpPr txBox="1"/>
          <p:nvPr>
            <p:ph type="title"/>
          </p:nvPr>
        </p:nvSpPr>
        <p:spPr>
          <a:xfrm>
            <a:off x="311700" y="531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What’s in the cell?</a:t>
            </a:r>
            <a:endParaRPr/>
          </a:p>
        </p:txBody>
      </p:sp>
      <p:sp>
        <p:nvSpPr>
          <p:cNvPr id="437" name="Google Shape;437;p52"/>
          <p:cNvSpPr txBox="1"/>
          <p:nvPr>
            <p:ph idx="1" type="body"/>
          </p:nvPr>
        </p:nvSpPr>
        <p:spPr>
          <a:xfrm>
            <a:off x="262725" y="521750"/>
            <a:ext cx="8520600" cy="34164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Char char="●"/>
            </a:pPr>
            <a:r>
              <a:rPr lang="en" sz="1400"/>
              <a:t>Background </a:t>
            </a:r>
            <a:r>
              <a:rPr lang="en" sz="1400"/>
              <a:t>vs. when we opened the cell (which was at room temperature)</a:t>
            </a:r>
            <a:endParaRPr sz="1400"/>
          </a:p>
          <a:p>
            <a:pPr indent="0" lvl="0" marL="457200" rtl="0" algn="l">
              <a:lnSpc>
                <a:spcPct val="100000"/>
              </a:lnSpc>
              <a:spcBef>
                <a:spcPts val="0"/>
              </a:spcBef>
              <a:spcAft>
                <a:spcPts val="0"/>
              </a:spcAft>
              <a:buNone/>
            </a:pPr>
            <a:r>
              <a:t/>
            </a:r>
            <a:endParaRPr sz="1400"/>
          </a:p>
          <a:p>
            <a:pPr indent="-317500" lvl="0" marL="457200" rtl="0" algn="l">
              <a:lnSpc>
                <a:spcPct val="100000"/>
              </a:lnSpc>
              <a:spcBef>
                <a:spcPts val="0"/>
              </a:spcBef>
              <a:spcAft>
                <a:spcPts val="0"/>
              </a:spcAft>
              <a:buSzPts val="1400"/>
              <a:buChar char="●"/>
            </a:pPr>
            <a:r>
              <a:rPr lang="en" sz="1400"/>
              <a:t>The relative pressure differences can not be taken at face value given that most pumps were still open and connected to the system. As such, large pressure gradients existed during measurement.</a:t>
            </a:r>
            <a:endParaRPr sz="1400"/>
          </a:p>
        </p:txBody>
      </p:sp>
      <p:sp>
        <p:nvSpPr>
          <p:cNvPr id="438" name="Google Shape;438;p52"/>
          <p:cNvSpPr txBox="1"/>
          <p:nvPr/>
        </p:nvSpPr>
        <p:spPr>
          <a:xfrm>
            <a:off x="3788350" y="1712450"/>
            <a:ext cx="3476700" cy="12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The main masses that changed correspond to vaporized deuterated dichloromethane (</a:t>
            </a:r>
            <a:r>
              <a:rPr b="1" lang="en"/>
              <a:t>CD2Cl2</a:t>
            </a:r>
            <a:r>
              <a:rPr lang="en"/>
              <a:t>)</a:t>
            </a:r>
            <a:endParaRPr/>
          </a:p>
          <a:p>
            <a:pPr indent="0" lvl="0" marL="0" rtl="0" algn="l">
              <a:spcBef>
                <a:spcPts val="0"/>
              </a:spcBef>
              <a:spcAft>
                <a:spcPts val="0"/>
              </a:spcAft>
              <a:buNone/>
            </a:pPr>
            <a:r>
              <a:rPr lang="en"/>
              <a:t>51, 53, 86, and 88</a:t>
            </a:r>
            <a:endParaRPr/>
          </a:p>
          <a:p>
            <a:pPr indent="0" lvl="0" marL="0" rtl="0" algn="l">
              <a:spcBef>
                <a:spcPts val="0"/>
              </a:spcBef>
              <a:spcAft>
                <a:spcPts val="0"/>
              </a:spcAft>
              <a:buNone/>
            </a:pPr>
            <a:r>
              <a:rPr lang="en"/>
              <a:t>Additionally a ~5e-7 increase in CO</a:t>
            </a:r>
            <a:r>
              <a:rPr baseline="-25000" lang="en"/>
              <a:t>2</a:t>
            </a:r>
            <a:r>
              <a:rPr lang="en"/>
              <a:t> (44)</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53"/>
          <p:cNvSpPr txBox="1"/>
          <p:nvPr>
            <p:ph type="title"/>
          </p:nvPr>
        </p:nvSpPr>
        <p:spPr>
          <a:xfrm>
            <a:off x="311700" y="1203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Is CD2Cl2 the issue? - likely not</a:t>
            </a:r>
            <a:endParaRPr/>
          </a:p>
        </p:txBody>
      </p:sp>
      <p:sp>
        <p:nvSpPr>
          <p:cNvPr id="444" name="Google Shape;444;p53"/>
          <p:cNvSpPr txBox="1"/>
          <p:nvPr>
            <p:ph idx="1" type="body"/>
          </p:nvPr>
        </p:nvSpPr>
        <p:spPr>
          <a:xfrm>
            <a:off x="84375" y="891838"/>
            <a:ext cx="6156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CD2Cl2 has a large Fermi potential - 350 neV (</a:t>
            </a:r>
            <a:r>
              <a:rPr lang="en" sz="1000"/>
              <a:t>so it could not be the weak patch</a:t>
            </a:r>
            <a:r>
              <a:rPr lang="en" sz="1500"/>
              <a:t>)</a:t>
            </a:r>
            <a:endParaRPr sz="1500"/>
          </a:p>
          <a:p>
            <a:pPr indent="0" lvl="0" marL="0" rtl="0" algn="l">
              <a:spcBef>
                <a:spcPts val="0"/>
              </a:spcBef>
              <a:spcAft>
                <a:spcPts val="0"/>
              </a:spcAft>
              <a:buClr>
                <a:schemeClr val="dk1"/>
              </a:buClr>
              <a:buSzPts val="1100"/>
              <a:buFont typeface="Arial"/>
              <a:buNone/>
            </a:pPr>
            <a:r>
              <a:rPr lang="en" sz="1500"/>
              <a:t>We know we observed a wall loss of ~</a:t>
            </a:r>
            <a:r>
              <a:rPr lang="en" sz="1500"/>
              <a:t>2e-5 per bounce</a:t>
            </a:r>
            <a:r>
              <a:rPr lang="en" sz="1500"/>
              <a:t> based on our ~400s lifetime, which, if we, assumed was entirely from frozen H</a:t>
            </a:r>
            <a:r>
              <a:rPr baseline="-25000" lang="en" sz="1500"/>
              <a:t>2</a:t>
            </a:r>
            <a:r>
              <a:rPr lang="en" sz="1500"/>
              <a:t>O, that loss correlates to a layer of ice ~ 5 nm thick.</a:t>
            </a:r>
            <a:endParaRPr sz="1500"/>
          </a:p>
          <a:p>
            <a:pPr indent="0" lvl="0" marL="0" rtl="0" algn="l">
              <a:spcBef>
                <a:spcPts val="1200"/>
              </a:spcBef>
              <a:spcAft>
                <a:spcPts val="0"/>
              </a:spcAft>
              <a:buNone/>
            </a:pPr>
            <a:r>
              <a:t/>
            </a:r>
            <a:endParaRPr sz="1500"/>
          </a:p>
          <a:p>
            <a:pPr indent="0" lvl="0" marL="0" rtl="0" algn="l">
              <a:spcBef>
                <a:spcPts val="1200"/>
              </a:spcBef>
              <a:spcAft>
                <a:spcPts val="0"/>
              </a:spcAft>
              <a:buNone/>
            </a:pPr>
            <a:r>
              <a:rPr lang="en" sz="1500"/>
              <a:t> </a:t>
            </a:r>
            <a:endParaRPr sz="1500"/>
          </a:p>
          <a:p>
            <a:pPr indent="0" lvl="0" marL="457200" rtl="0" algn="l">
              <a:spcBef>
                <a:spcPts val="1200"/>
              </a:spcBef>
              <a:spcAft>
                <a:spcPts val="0"/>
              </a:spcAft>
              <a:buNone/>
            </a:pPr>
            <a:r>
              <a:t/>
            </a:r>
            <a:endParaRPr sz="1600"/>
          </a:p>
          <a:p>
            <a:pPr indent="0" lvl="0" marL="0" rtl="0" algn="l">
              <a:spcBef>
                <a:spcPts val="1200"/>
              </a:spcBef>
              <a:spcAft>
                <a:spcPts val="1200"/>
              </a:spcAft>
              <a:buNone/>
            </a:pPr>
            <a:r>
              <a:t/>
            </a:r>
            <a:endParaRPr/>
          </a:p>
        </p:txBody>
      </p:sp>
      <p:pic>
        <p:nvPicPr>
          <p:cNvPr id="445" name="Google Shape;445;p53"/>
          <p:cNvPicPr preferRelativeResize="0"/>
          <p:nvPr/>
        </p:nvPicPr>
        <p:blipFill rotWithShape="1">
          <a:blip r:embed="rId3">
            <a:alphaModFix/>
          </a:blip>
          <a:srcRect b="22619" l="0" r="0" t="-4573"/>
          <a:stretch/>
        </p:blipFill>
        <p:spPr>
          <a:xfrm>
            <a:off x="6422900" y="0"/>
            <a:ext cx="2763524" cy="2448349"/>
          </a:xfrm>
          <a:prstGeom prst="rect">
            <a:avLst/>
          </a:prstGeom>
          <a:noFill/>
          <a:ln>
            <a:noFill/>
          </a:ln>
        </p:spPr>
      </p:pic>
      <p:pic>
        <p:nvPicPr>
          <p:cNvPr id="446" name="Google Shape;446;p53"/>
          <p:cNvPicPr preferRelativeResize="0"/>
          <p:nvPr/>
        </p:nvPicPr>
        <p:blipFill rotWithShape="1">
          <a:blip r:embed="rId4">
            <a:alphaModFix/>
          </a:blip>
          <a:srcRect b="27485" l="5517" r="0" t="788"/>
          <a:stretch/>
        </p:blipFill>
        <p:spPr>
          <a:xfrm>
            <a:off x="84375" y="2091175"/>
            <a:ext cx="2656174" cy="2271549"/>
          </a:xfrm>
          <a:prstGeom prst="rect">
            <a:avLst/>
          </a:prstGeom>
          <a:noFill/>
          <a:ln>
            <a:noFill/>
          </a:ln>
        </p:spPr>
      </p:pic>
      <p:pic>
        <p:nvPicPr>
          <p:cNvPr id="447" name="Google Shape;447;p53"/>
          <p:cNvPicPr preferRelativeResize="0"/>
          <p:nvPr/>
        </p:nvPicPr>
        <p:blipFill rotWithShape="1">
          <a:blip r:embed="rId3">
            <a:alphaModFix/>
          </a:blip>
          <a:srcRect b="0" l="0" r="0" t="83154"/>
          <a:stretch/>
        </p:blipFill>
        <p:spPr>
          <a:xfrm>
            <a:off x="6380475" y="2448350"/>
            <a:ext cx="2763524" cy="503226"/>
          </a:xfrm>
          <a:prstGeom prst="rect">
            <a:avLst/>
          </a:prstGeom>
          <a:noFill/>
          <a:ln>
            <a:noFill/>
          </a:ln>
        </p:spPr>
      </p:pic>
      <p:pic>
        <p:nvPicPr>
          <p:cNvPr id="448" name="Google Shape;448;p53"/>
          <p:cNvPicPr preferRelativeResize="0"/>
          <p:nvPr/>
        </p:nvPicPr>
        <p:blipFill rotWithShape="1">
          <a:blip r:embed="rId4">
            <a:alphaModFix/>
          </a:blip>
          <a:srcRect b="0" l="0" r="0" t="79985"/>
          <a:stretch/>
        </p:blipFill>
        <p:spPr>
          <a:xfrm>
            <a:off x="0" y="4403175"/>
            <a:ext cx="2539950" cy="572699"/>
          </a:xfrm>
          <a:prstGeom prst="rect">
            <a:avLst/>
          </a:prstGeom>
          <a:noFill/>
          <a:ln>
            <a:noFill/>
          </a:ln>
        </p:spPr>
      </p:pic>
      <p:sp>
        <p:nvSpPr>
          <p:cNvPr id="449" name="Google Shape;449;p53"/>
          <p:cNvSpPr txBox="1"/>
          <p:nvPr/>
        </p:nvSpPr>
        <p:spPr>
          <a:xfrm>
            <a:off x="2683025" y="2091175"/>
            <a:ext cx="3591300" cy="282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500">
                <a:solidFill>
                  <a:schemeClr val="dk2"/>
                </a:solidFill>
              </a:rPr>
              <a:t>And, comparing RGA measurements from previous years, we have anywhere from ~</a:t>
            </a:r>
            <a:r>
              <a:rPr lang="en" sz="1500">
                <a:solidFill>
                  <a:schemeClr val="dk2"/>
                </a:solidFill>
              </a:rPr>
              <a:t> 0-3 orders</a:t>
            </a:r>
            <a:r>
              <a:rPr lang="en" sz="1500">
                <a:solidFill>
                  <a:schemeClr val="dk2"/>
                </a:solidFill>
              </a:rPr>
              <a:t> of magnitude less CD2Cl2 than water. </a:t>
            </a:r>
            <a:endParaRPr sz="1500">
              <a:solidFill>
                <a:schemeClr val="dk2"/>
              </a:solidFill>
            </a:endParaRPr>
          </a:p>
          <a:p>
            <a:pPr indent="0" lvl="0" marL="0" rtl="0" algn="l">
              <a:lnSpc>
                <a:spcPct val="115000"/>
              </a:lnSpc>
              <a:spcBef>
                <a:spcPts val="1200"/>
              </a:spcBef>
              <a:spcAft>
                <a:spcPts val="0"/>
              </a:spcAft>
              <a:buClr>
                <a:schemeClr val="dk1"/>
              </a:buClr>
              <a:buSzPts val="1100"/>
              <a:buFont typeface="Arial"/>
              <a:buNone/>
            </a:pPr>
            <a:r>
              <a:rPr lang="en" sz="1500">
                <a:solidFill>
                  <a:schemeClr val="dk2"/>
                </a:solidFill>
              </a:rPr>
              <a:t>Using that - a broad range thickness estimate for CD2Cl2 is 5 - 0.005 nm. </a:t>
            </a:r>
            <a:endParaRPr sz="1500">
              <a:solidFill>
                <a:schemeClr val="dk2"/>
              </a:solidFill>
            </a:endParaRPr>
          </a:p>
          <a:p>
            <a:pPr indent="0" lvl="0" marL="0" rtl="0" algn="l">
              <a:lnSpc>
                <a:spcPct val="115000"/>
              </a:lnSpc>
              <a:spcBef>
                <a:spcPts val="1200"/>
              </a:spcBef>
              <a:spcAft>
                <a:spcPts val="1200"/>
              </a:spcAft>
              <a:buClr>
                <a:schemeClr val="dk1"/>
              </a:buClr>
              <a:buSzPts val="1100"/>
              <a:buFont typeface="Arial"/>
              <a:buNone/>
            </a:pPr>
            <a:r>
              <a:rPr lang="en" sz="1500">
                <a:solidFill>
                  <a:schemeClr val="dk2"/>
                </a:solidFill>
              </a:rPr>
              <a:t>Even with the high end estimate of 5 nm, it would not be enough to explain excess loss</a:t>
            </a:r>
            <a:endParaRPr sz="1500">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Measurement Cell Design Goals</a:t>
            </a:r>
            <a:endParaRPr/>
          </a:p>
        </p:txBody>
      </p:sp>
      <p:sp>
        <p:nvSpPr>
          <p:cNvPr id="129" name="Google Shape;129;p29"/>
          <p:cNvSpPr txBox="1"/>
          <p:nvPr>
            <p:ph idx="1" type="body"/>
          </p:nvPr>
        </p:nvSpPr>
        <p:spPr>
          <a:xfrm>
            <a:off x="311700" y="1152475"/>
            <a:ext cx="85644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Store ultracold neutrons for &gt;600 sec</a:t>
            </a:r>
            <a:endParaRPr/>
          </a:p>
          <a:p>
            <a:pPr indent="-342900" lvl="0" marL="457200" rtl="0" algn="l">
              <a:spcBef>
                <a:spcPts val="0"/>
              </a:spcBef>
              <a:spcAft>
                <a:spcPts val="0"/>
              </a:spcAft>
              <a:buSzPts val="1800"/>
              <a:buAutoNum type="arabicPeriod"/>
            </a:pPr>
            <a:r>
              <a:rPr lang="en"/>
              <a:t>Shift wavelength of </a:t>
            </a:r>
            <a:r>
              <a:rPr lang="en"/>
              <a:t>EUV scintillation photons</a:t>
            </a:r>
            <a:r>
              <a:rPr lang="en"/>
              <a:t> (80 nm) to blue light for optical fibers to SiPMs (400 nm) with dTPB coating. Optically transparent</a:t>
            </a:r>
            <a:endParaRPr/>
          </a:p>
          <a:p>
            <a:pPr indent="-342900" lvl="0" marL="457200" rtl="0" algn="l">
              <a:spcBef>
                <a:spcPts val="0"/>
              </a:spcBef>
              <a:spcAft>
                <a:spcPts val="0"/>
              </a:spcAft>
              <a:buSzPts val="1800"/>
              <a:buAutoNum type="arabicPeriod"/>
            </a:pPr>
            <a:r>
              <a:rPr lang="en"/>
              <a:t>Be a dielectric &amp; nonmagnetic</a:t>
            </a:r>
            <a:endParaRPr/>
          </a:p>
          <a:p>
            <a:pPr indent="-342900" lvl="0" marL="457200" rtl="0" algn="l">
              <a:spcBef>
                <a:spcPts val="0"/>
              </a:spcBef>
              <a:spcAft>
                <a:spcPts val="0"/>
              </a:spcAft>
              <a:buSzPts val="1800"/>
              <a:buAutoNum type="arabicPeriod"/>
            </a:pPr>
            <a:r>
              <a:rPr lang="en"/>
              <a:t>dPS coating to prevent depolarization of UCN and He</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sz="1200"/>
          </a:p>
          <a:p>
            <a:pPr indent="0" lvl="0" marL="0" rtl="0" algn="l">
              <a:spcBef>
                <a:spcPts val="0"/>
              </a:spcBef>
              <a:spcAft>
                <a:spcPts val="0"/>
              </a:spcAft>
              <a:buNone/>
            </a:pPr>
            <a:r>
              <a:rPr lang="en" u="sng"/>
              <a:t>Measurement aims</a:t>
            </a:r>
            <a:endParaRPr u="sng"/>
          </a:p>
          <a:p>
            <a:pPr indent="0" lvl="0" marL="0" rtl="0" algn="l">
              <a:lnSpc>
                <a:spcPct val="100000"/>
              </a:lnSpc>
              <a:spcBef>
                <a:spcPts val="0"/>
              </a:spcBef>
              <a:spcAft>
                <a:spcPts val="0"/>
              </a:spcAft>
              <a:buNone/>
            </a:pPr>
            <a:r>
              <a:rPr b="1" lang="en"/>
              <a:t>Ultracold neutron storage time</a:t>
            </a:r>
            <a:endParaRPr b="1"/>
          </a:p>
          <a:p>
            <a:pPr indent="0" lvl="0" marL="0" rtl="0" algn="l">
              <a:lnSpc>
                <a:spcPct val="100000"/>
              </a:lnSpc>
              <a:spcBef>
                <a:spcPts val="1200"/>
              </a:spcBef>
              <a:spcAft>
                <a:spcPts val="0"/>
              </a:spcAft>
              <a:buNone/>
            </a:pPr>
            <a:r>
              <a:rPr b="1" lang="en"/>
              <a:t>Probe UCN energy dependent effects</a:t>
            </a:r>
            <a:endParaRPr b="1"/>
          </a:p>
          <a:p>
            <a:pPr indent="0" lvl="0" marL="0" rtl="0" algn="l">
              <a:spcBef>
                <a:spcPts val="1200"/>
              </a:spcBef>
              <a:spcAft>
                <a:spcPts val="1200"/>
              </a:spcAft>
              <a:buNone/>
            </a:pPr>
            <a:r>
              <a:t/>
            </a:r>
            <a:endParaRPr b="1"/>
          </a:p>
        </p:txBody>
      </p:sp>
      <p:sp>
        <p:nvSpPr>
          <p:cNvPr id="130" name="Google Shape;130;p29"/>
          <p:cNvSpPr txBox="1"/>
          <p:nvPr>
            <p:ph idx="12" type="sldNum"/>
          </p:nvPr>
        </p:nvSpPr>
        <p:spPr>
          <a:xfrm>
            <a:off x="8505133" y="47987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31" name="Google Shape;131;p29"/>
          <p:cNvPicPr preferRelativeResize="0"/>
          <p:nvPr/>
        </p:nvPicPr>
        <p:blipFill>
          <a:blip r:embed="rId3">
            <a:alphaModFix/>
          </a:blip>
          <a:stretch>
            <a:fillRect/>
          </a:stretch>
        </p:blipFill>
        <p:spPr>
          <a:xfrm>
            <a:off x="5013225" y="1017725"/>
            <a:ext cx="3076825" cy="502750"/>
          </a:xfrm>
          <a:prstGeom prst="rect">
            <a:avLst/>
          </a:prstGeom>
          <a:noFill/>
          <a:ln>
            <a:noFill/>
          </a:ln>
        </p:spPr>
      </p:pic>
      <p:sp>
        <p:nvSpPr>
          <p:cNvPr id="132" name="Google Shape;132;p29"/>
          <p:cNvSpPr txBox="1"/>
          <p:nvPr/>
        </p:nvSpPr>
        <p:spPr>
          <a:xfrm>
            <a:off x="374400" y="4788000"/>
            <a:ext cx="2469600" cy="27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Background 2/3</a:t>
            </a:r>
            <a:endParaRPr/>
          </a:p>
        </p:txBody>
      </p:sp>
      <p:graphicFrame>
        <p:nvGraphicFramePr>
          <p:cNvPr id="133" name="Google Shape;133;p29"/>
          <p:cNvGraphicFramePr/>
          <p:nvPr/>
        </p:nvGraphicFramePr>
        <p:xfrm>
          <a:off x="6937100" y="2329125"/>
          <a:ext cx="3000000" cy="3000000"/>
        </p:xfrm>
        <a:graphic>
          <a:graphicData uri="http://schemas.openxmlformats.org/drawingml/2006/table">
            <a:tbl>
              <a:tblPr>
                <a:noFill/>
                <a:tableStyleId>{089BDD0E-750D-4DEA-A7FC-5B31AFB0A266}</a:tableStyleId>
              </a:tblPr>
              <a:tblGrid>
                <a:gridCol w="980575"/>
                <a:gridCol w="980575"/>
              </a:tblGrid>
              <a:tr h="381000">
                <a:tc>
                  <a:txBody>
                    <a:bodyPr/>
                    <a:lstStyle/>
                    <a:p>
                      <a:pPr indent="0" lvl="0" marL="0" rtl="0" algn="ctr">
                        <a:spcBef>
                          <a:spcPts val="0"/>
                        </a:spcBef>
                        <a:spcAft>
                          <a:spcPts val="0"/>
                        </a:spcAft>
                        <a:buNone/>
                      </a:pPr>
                      <a:r>
                        <a:rPr lang="en" sz="1500">
                          <a:solidFill>
                            <a:schemeClr val="dk1"/>
                          </a:solidFill>
                        </a:rPr>
                        <a:t>𝜏</a:t>
                      </a:r>
                      <a:r>
                        <a:rPr baseline="-25000" lang="en" sz="1500">
                          <a:solidFill>
                            <a:schemeClr val="dk1"/>
                          </a:solidFill>
                        </a:rPr>
                        <a:t>st</a:t>
                      </a:r>
                      <a:r>
                        <a:rPr lang="en">
                          <a:solidFill>
                            <a:schemeClr val="dk1"/>
                          </a:solidFill>
                        </a:rPr>
                        <a:t>(s)</a:t>
                      </a:r>
                      <a:endParaRPr>
                        <a:solidFill>
                          <a:schemeClr val="dk1"/>
                        </a:solidFill>
                      </a:endParaRPr>
                    </a:p>
                  </a:txBody>
                  <a:tcPr marT="91425" marB="91425" marR="91425" marL="91425">
                    <a:lnL cap="flat" cmpd="sng" w="19050">
                      <a:solidFill>
                        <a:srgbClr val="595959"/>
                      </a:solidFill>
                      <a:prstDash val="solid"/>
                      <a:round/>
                      <a:headEnd len="sm" w="sm" type="none"/>
                      <a:tailEnd len="sm" w="sm" type="none"/>
                    </a:lnL>
                    <a:lnR cap="flat" cmpd="sng" w="19050">
                      <a:solidFill>
                        <a:srgbClr val="595959"/>
                      </a:solidFill>
                      <a:prstDash val="solid"/>
                      <a:round/>
                      <a:headEnd len="sm" w="sm" type="none"/>
                      <a:tailEnd len="sm" w="sm" type="none"/>
                    </a:lnR>
                    <a:lnT cap="flat" cmpd="sng" w="19050">
                      <a:solidFill>
                        <a:srgbClr val="595959"/>
                      </a:solidFill>
                      <a:prstDash val="solid"/>
                      <a:round/>
                      <a:headEnd len="sm" w="sm" type="none"/>
                      <a:tailEnd len="sm" w="sm" type="none"/>
                    </a:lnT>
                    <a:lnB cap="flat" cmpd="sng" w="19050">
                      <a:solidFill>
                        <a:srgbClr val="595959"/>
                      </a:solidFill>
                      <a:prstDash val="solid"/>
                      <a:round/>
                      <a:headEnd len="sm" w="sm" type="none"/>
                      <a:tailEnd len="sm" w="sm" type="none"/>
                    </a:lnB>
                    <a:solidFill>
                      <a:srgbClr val="EEEEEE"/>
                    </a:solidFill>
                  </a:tcPr>
                </a:tc>
                <a:tc>
                  <a:txBody>
                    <a:bodyPr/>
                    <a:lstStyle/>
                    <a:p>
                      <a:pPr indent="0" lvl="0" marL="0" rtl="0" algn="ctr">
                        <a:spcBef>
                          <a:spcPts val="0"/>
                        </a:spcBef>
                        <a:spcAft>
                          <a:spcPts val="0"/>
                        </a:spcAft>
                        <a:buNone/>
                      </a:pPr>
                      <a:r>
                        <a:rPr lang="en" sz="1500">
                          <a:solidFill>
                            <a:schemeClr val="dk1"/>
                          </a:solidFill>
                        </a:rPr>
                        <a:t>𝜏</a:t>
                      </a:r>
                      <a:r>
                        <a:rPr baseline="-25000" lang="en" sz="1500">
                          <a:solidFill>
                            <a:schemeClr val="dk1"/>
                          </a:solidFill>
                        </a:rPr>
                        <a:t>cell</a:t>
                      </a:r>
                      <a:r>
                        <a:rPr lang="en">
                          <a:solidFill>
                            <a:schemeClr val="dk1"/>
                          </a:solidFill>
                        </a:rPr>
                        <a:t>(s)</a:t>
                      </a:r>
                      <a:endParaRPr>
                        <a:solidFill>
                          <a:schemeClr val="dk1"/>
                        </a:solidFill>
                      </a:endParaRPr>
                    </a:p>
                  </a:txBody>
                  <a:tcPr marT="91425" marB="91425" marR="91425" marL="91425">
                    <a:lnL cap="flat" cmpd="sng" w="19050">
                      <a:solidFill>
                        <a:srgbClr val="595959"/>
                      </a:solidFill>
                      <a:prstDash val="solid"/>
                      <a:round/>
                      <a:headEnd len="sm" w="sm" type="none"/>
                      <a:tailEnd len="sm" w="sm" type="none"/>
                    </a:lnL>
                    <a:lnR cap="flat" cmpd="sng" w="19050">
                      <a:solidFill>
                        <a:srgbClr val="595959"/>
                      </a:solidFill>
                      <a:prstDash val="solid"/>
                      <a:round/>
                      <a:headEnd len="sm" w="sm" type="none"/>
                      <a:tailEnd len="sm" w="sm" type="none"/>
                    </a:lnR>
                    <a:lnT cap="flat" cmpd="sng" w="19050">
                      <a:solidFill>
                        <a:srgbClr val="595959"/>
                      </a:solidFill>
                      <a:prstDash val="solid"/>
                      <a:round/>
                      <a:headEnd len="sm" w="sm" type="none"/>
                      <a:tailEnd len="sm" w="sm" type="none"/>
                    </a:lnT>
                    <a:lnB cap="flat" cmpd="sng" w="19050">
                      <a:solidFill>
                        <a:srgbClr val="595959"/>
                      </a:solidFill>
                      <a:prstDash val="solid"/>
                      <a:round/>
                      <a:headEnd len="sm" w="sm" type="none"/>
                      <a:tailEnd len="sm" w="sm" type="none"/>
                    </a:lnB>
                    <a:solidFill>
                      <a:srgbClr val="EEEEEE"/>
                    </a:solidFill>
                  </a:tcPr>
                </a:tc>
              </a:tr>
              <a:tr h="381000">
                <a:tc>
                  <a:txBody>
                    <a:bodyPr/>
                    <a:lstStyle/>
                    <a:p>
                      <a:pPr indent="0" lvl="0" marL="0" rtl="0" algn="ctr">
                        <a:spcBef>
                          <a:spcPts val="0"/>
                        </a:spcBef>
                        <a:spcAft>
                          <a:spcPts val="0"/>
                        </a:spcAft>
                        <a:buNone/>
                      </a:pPr>
                      <a:r>
                        <a:rPr lang="en"/>
                        <a:t>90</a:t>
                      </a:r>
                      <a:endParaRPr/>
                    </a:p>
                  </a:txBody>
                  <a:tcPr marT="91425" marB="91425" marR="91425" marL="91425">
                    <a:lnT cap="flat" cmpd="sng" w="19050">
                      <a:solidFill>
                        <a:srgbClr val="595959"/>
                      </a:solidFill>
                      <a:prstDash val="solid"/>
                      <a:round/>
                      <a:headEnd len="sm" w="sm" type="none"/>
                      <a:tailEnd len="sm" w="sm" type="none"/>
                    </a:lnT>
                  </a:tcPr>
                </a:tc>
                <a:tc>
                  <a:txBody>
                    <a:bodyPr/>
                    <a:lstStyle/>
                    <a:p>
                      <a:pPr indent="0" lvl="0" marL="0" rtl="0" algn="ctr">
                        <a:spcBef>
                          <a:spcPts val="0"/>
                        </a:spcBef>
                        <a:spcAft>
                          <a:spcPts val="0"/>
                        </a:spcAft>
                        <a:buNone/>
                      </a:pPr>
                      <a:r>
                        <a:rPr lang="en"/>
                        <a:t>100</a:t>
                      </a:r>
                      <a:endParaRPr/>
                    </a:p>
                  </a:txBody>
                  <a:tcPr marT="91425" marB="91425" marR="91425" marL="91425">
                    <a:lnT cap="flat" cmpd="sng" w="19050">
                      <a:solidFill>
                        <a:srgbClr val="595959"/>
                      </a:solidFill>
                      <a:prstDash val="solid"/>
                      <a:round/>
                      <a:headEnd len="sm" w="sm" type="none"/>
                      <a:tailEnd len="sm" w="sm" type="none"/>
                    </a:lnT>
                  </a:tcPr>
                </a:tc>
              </a:tr>
              <a:tr h="381000">
                <a:tc>
                  <a:txBody>
                    <a:bodyPr/>
                    <a:lstStyle/>
                    <a:p>
                      <a:pPr indent="0" lvl="0" marL="0" rtl="0" algn="ctr">
                        <a:spcBef>
                          <a:spcPts val="0"/>
                        </a:spcBef>
                        <a:spcAft>
                          <a:spcPts val="0"/>
                        </a:spcAft>
                        <a:buNone/>
                      </a:pPr>
                      <a:r>
                        <a:rPr lang="en"/>
                        <a:t>470</a:t>
                      </a:r>
                      <a:endParaRPr/>
                    </a:p>
                  </a:txBody>
                  <a:tcPr marT="91425" marB="91425" marR="91425" marL="91425"/>
                </a:tc>
                <a:tc>
                  <a:txBody>
                    <a:bodyPr/>
                    <a:lstStyle/>
                    <a:p>
                      <a:pPr indent="0" lvl="0" marL="0" rtl="0" algn="ctr">
                        <a:spcBef>
                          <a:spcPts val="0"/>
                        </a:spcBef>
                        <a:spcAft>
                          <a:spcPts val="0"/>
                        </a:spcAft>
                        <a:buNone/>
                      </a:pPr>
                      <a:r>
                        <a:rPr lang="en"/>
                        <a:t>1000</a:t>
                      </a:r>
                      <a:endParaRPr/>
                    </a:p>
                  </a:txBody>
                  <a:tcPr marT="91425" marB="91425" marR="91425" marL="91425"/>
                </a:tc>
              </a:tr>
              <a:tr h="381000">
                <a:tc>
                  <a:txBody>
                    <a:bodyPr/>
                    <a:lstStyle/>
                    <a:p>
                      <a:pPr indent="0" lvl="0" marL="0" rtl="0" algn="ctr">
                        <a:spcBef>
                          <a:spcPts val="0"/>
                        </a:spcBef>
                        <a:spcAft>
                          <a:spcPts val="0"/>
                        </a:spcAft>
                        <a:buNone/>
                      </a:pPr>
                      <a:r>
                        <a:rPr lang="en"/>
                        <a:t>555</a:t>
                      </a:r>
                      <a:endParaRPr/>
                    </a:p>
                  </a:txBody>
                  <a:tcPr marT="91425" marB="91425" marR="91425" marL="91425"/>
                </a:tc>
                <a:tc>
                  <a:txBody>
                    <a:bodyPr/>
                    <a:lstStyle/>
                    <a:p>
                      <a:pPr indent="0" lvl="0" marL="0" rtl="0" algn="ctr">
                        <a:spcBef>
                          <a:spcPts val="0"/>
                        </a:spcBef>
                        <a:spcAft>
                          <a:spcPts val="0"/>
                        </a:spcAft>
                        <a:buNone/>
                      </a:pPr>
                      <a:r>
                        <a:rPr lang="en"/>
                        <a:t>1500</a:t>
                      </a:r>
                      <a:endParaRPr/>
                    </a:p>
                  </a:txBody>
                  <a:tcPr marT="91425" marB="91425" marR="91425" marL="91425"/>
                </a:tc>
              </a:tr>
              <a:tr h="381000">
                <a:tc>
                  <a:txBody>
                    <a:bodyPr/>
                    <a:lstStyle/>
                    <a:p>
                      <a:pPr indent="0" lvl="0" marL="0" rtl="0" algn="ctr">
                        <a:spcBef>
                          <a:spcPts val="0"/>
                        </a:spcBef>
                        <a:spcAft>
                          <a:spcPts val="0"/>
                        </a:spcAft>
                        <a:buNone/>
                      </a:pPr>
                      <a:r>
                        <a:rPr lang="en"/>
                        <a:t>610</a:t>
                      </a:r>
                      <a:endParaRPr/>
                    </a:p>
                  </a:txBody>
                  <a:tcPr marT="91425" marB="91425" marR="91425" marL="91425"/>
                </a:tc>
                <a:tc>
                  <a:txBody>
                    <a:bodyPr/>
                    <a:lstStyle/>
                    <a:p>
                      <a:pPr indent="0" lvl="0" marL="0" rtl="0" algn="ctr">
                        <a:spcBef>
                          <a:spcPts val="0"/>
                        </a:spcBef>
                        <a:spcAft>
                          <a:spcPts val="0"/>
                        </a:spcAft>
                        <a:buNone/>
                      </a:pPr>
                      <a:r>
                        <a:rPr lang="en"/>
                        <a:t>2000</a:t>
                      </a:r>
                      <a:endParaRPr/>
                    </a:p>
                  </a:txBody>
                  <a:tcPr marT="91425" marB="91425" marR="91425" marL="91425"/>
                </a:tc>
              </a:tr>
            </a:tbl>
          </a:graphicData>
        </a:graphic>
      </p:graphicFrame>
      <p:sp>
        <p:nvSpPr>
          <p:cNvPr id="134" name="Google Shape;134;p29"/>
          <p:cNvSpPr txBox="1"/>
          <p:nvPr/>
        </p:nvSpPr>
        <p:spPr>
          <a:xfrm>
            <a:off x="160700" y="2751100"/>
            <a:ext cx="6776400" cy="766500"/>
          </a:xfrm>
          <a:prstGeom prst="rect">
            <a:avLst/>
          </a:prstGeom>
          <a:noFill/>
          <a:ln>
            <a:noFill/>
          </a:ln>
        </p:spPr>
        <p:txBody>
          <a:bodyPr anchorCtr="0" anchor="t" bIns="91425" lIns="91425" spcFirstLastPara="1" rIns="91425" wrap="square" tIns="91425">
            <a:noAutofit/>
          </a:bodyPr>
          <a:lstStyle/>
          <a:p>
            <a:pPr indent="-317500" lvl="1" marL="914400" rtl="0" algn="l">
              <a:lnSpc>
                <a:spcPct val="115000"/>
              </a:lnSpc>
              <a:spcBef>
                <a:spcPts val="0"/>
              </a:spcBef>
              <a:spcAft>
                <a:spcPts val="0"/>
              </a:spcAft>
              <a:buClr>
                <a:schemeClr val="dk2"/>
              </a:buClr>
              <a:buSzPts val="1400"/>
              <a:buAutoNum type="alphaLcPeriod"/>
            </a:pPr>
            <a:r>
              <a:rPr lang="en">
                <a:solidFill>
                  <a:schemeClr val="dk2"/>
                </a:solidFill>
              </a:rPr>
              <a:t>Relaxation time of polarized </a:t>
            </a:r>
            <a:r>
              <a:rPr baseline="30000" lang="en">
                <a:solidFill>
                  <a:schemeClr val="dk2"/>
                </a:solidFill>
              </a:rPr>
              <a:t>3</a:t>
            </a:r>
            <a:r>
              <a:rPr lang="en">
                <a:solidFill>
                  <a:schemeClr val="dk2"/>
                </a:solidFill>
              </a:rPr>
              <a:t>He in the NEDM cell geometry is ~2.5 e4 s at 330 mK with dTPB-dPS coated acrylic surface, meeting the experimental requirements (</a:t>
            </a:r>
            <a:r>
              <a:rPr lang="en" sz="1300">
                <a:solidFill>
                  <a:schemeClr val="dk2"/>
                </a:solidFill>
              </a:rPr>
              <a:t>Q. Ye et al., Phys. Rev. A 80, 023403 (2009))</a:t>
            </a:r>
            <a:endParaRPr sz="200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30"/>
          <p:cNvSpPr txBox="1"/>
          <p:nvPr>
            <p:ph type="title"/>
          </p:nvPr>
        </p:nvSpPr>
        <p:spPr>
          <a:xfrm>
            <a:off x="263425" y="3593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Systematics related to UCN energy</a:t>
            </a:r>
            <a:endParaRPr/>
          </a:p>
        </p:txBody>
      </p:sp>
      <p:sp>
        <p:nvSpPr>
          <p:cNvPr id="140" name="Google Shape;140;p30"/>
          <p:cNvSpPr txBox="1"/>
          <p:nvPr>
            <p:ph idx="1" type="body"/>
          </p:nvPr>
        </p:nvSpPr>
        <p:spPr>
          <a:xfrm>
            <a:off x="263425" y="931150"/>
            <a:ext cx="8520600" cy="307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UCN storage time is always E-dependent (1/v wall reflection rate, standard wall loss model, and </a:t>
            </a:r>
            <a:r>
              <a:rPr lang="en" sz="1500"/>
              <a:t>exasperated by other cell defects (e.g. weak patch))</a:t>
            </a:r>
            <a:endParaRPr sz="1500"/>
          </a:p>
          <a:p>
            <a:pPr indent="0" lvl="0" marL="0" rtl="0" algn="l">
              <a:spcBef>
                <a:spcPts val="1200"/>
              </a:spcBef>
              <a:spcAft>
                <a:spcPts val="1200"/>
              </a:spcAft>
              <a:buNone/>
            </a:pPr>
            <a:r>
              <a:t/>
            </a:r>
            <a:endParaRPr sz="1500"/>
          </a:p>
        </p:txBody>
      </p:sp>
      <p:sp>
        <p:nvSpPr>
          <p:cNvPr id="141" name="Google Shape;141;p30"/>
          <p:cNvSpPr txBox="1"/>
          <p:nvPr>
            <p:ph idx="12" type="sldNum"/>
          </p:nvPr>
        </p:nvSpPr>
        <p:spPr>
          <a:xfrm>
            <a:off x="8505133" y="47987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42" name="Google Shape;142;p30"/>
          <p:cNvSpPr txBox="1"/>
          <p:nvPr/>
        </p:nvSpPr>
        <p:spPr>
          <a:xfrm>
            <a:off x="374400" y="4788000"/>
            <a:ext cx="2469600" cy="27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Background 3/3</a:t>
            </a:r>
            <a:endParaRPr/>
          </a:p>
        </p:txBody>
      </p:sp>
      <p:pic>
        <p:nvPicPr>
          <p:cNvPr id="143" name="Google Shape;143;p30"/>
          <p:cNvPicPr preferRelativeResize="0"/>
          <p:nvPr/>
        </p:nvPicPr>
        <p:blipFill>
          <a:blip r:embed="rId3">
            <a:alphaModFix/>
          </a:blip>
          <a:stretch>
            <a:fillRect/>
          </a:stretch>
        </p:blipFill>
        <p:spPr>
          <a:xfrm>
            <a:off x="5985250" y="358450"/>
            <a:ext cx="2583802" cy="572700"/>
          </a:xfrm>
          <a:prstGeom prst="rect">
            <a:avLst/>
          </a:prstGeom>
          <a:noFill/>
          <a:ln>
            <a:noFill/>
          </a:ln>
        </p:spPr>
      </p:pic>
      <p:grpSp>
        <p:nvGrpSpPr>
          <p:cNvPr id="144" name="Google Shape;144;p30"/>
          <p:cNvGrpSpPr/>
          <p:nvPr/>
        </p:nvGrpSpPr>
        <p:grpSpPr>
          <a:xfrm>
            <a:off x="4553859" y="1338718"/>
            <a:ext cx="4500122" cy="3465178"/>
            <a:chOff x="2836944" y="1535059"/>
            <a:chExt cx="4699866" cy="3497000"/>
          </a:xfrm>
        </p:grpSpPr>
        <p:pic>
          <p:nvPicPr>
            <p:cNvPr id="145" name="Google Shape;145;p30"/>
            <p:cNvPicPr preferRelativeResize="0"/>
            <p:nvPr/>
          </p:nvPicPr>
          <p:blipFill rotWithShape="1">
            <a:blip r:embed="rId4">
              <a:alphaModFix/>
            </a:blip>
            <a:srcRect b="0" l="0" r="4452" t="0"/>
            <a:stretch/>
          </p:blipFill>
          <p:spPr>
            <a:xfrm>
              <a:off x="2836944" y="1535059"/>
              <a:ext cx="4699866" cy="3497000"/>
            </a:xfrm>
            <a:prstGeom prst="rect">
              <a:avLst/>
            </a:prstGeom>
            <a:noFill/>
            <a:ln>
              <a:noFill/>
            </a:ln>
          </p:spPr>
        </p:pic>
        <p:sp>
          <p:nvSpPr>
            <p:cNvPr id="146" name="Google Shape;146;p30"/>
            <p:cNvSpPr txBox="1"/>
            <p:nvPr/>
          </p:nvSpPr>
          <p:spPr>
            <a:xfrm>
              <a:off x="5628893" y="2882250"/>
              <a:ext cx="1742700" cy="5280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100"/>
                <a:t>𝜏</a:t>
              </a:r>
              <a:r>
                <a:rPr baseline="-25000" lang="en" sz="1100"/>
                <a:t> storage</a:t>
              </a:r>
              <a:r>
                <a:rPr lang="en" sz="1100"/>
                <a:t> @ LANL = 550 s + no weak patch</a:t>
              </a:r>
              <a:endParaRPr sz="1100"/>
            </a:p>
          </p:txBody>
        </p:sp>
        <p:cxnSp>
          <p:nvCxnSpPr>
            <p:cNvPr id="147" name="Google Shape;147;p30"/>
            <p:cNvCxnSpPr>
              <a:stCxn id="146" idx="2"/>
            </p:cNvCxnSpPr>
            <p:nvPr/>
          </p:nvCxnSpPr>
          <p:spPr>
            <a:xfrm>
              <a:off x="6500243" y="3410250"/>
              <a:ext cx="300600" cy="840900"/>
            </a:xfrm>
            <a:prstGeom prst="straightConnector1">
              <a:avLst/>
            </a:prstGeom>
            <a:noFill/>
            <a:ln cap="flat" cmpd="sng" w="9525">
              <a:solidFill>
                <a:srgbClr val="595959"/>
              </a:solidFill>
              <a:prstDash val="solid"/>
              <a:round/>
              <a:headEnd len="med" w="med" type="none"/>
              <a:tailEnd len="med" w="med" type="triangle"/>
            </a:ln>
          </p:spPr>
        </p:cxnSp>
        <p:sp>
          <p:nvSpPr>
            <p:cNvPr id="148" name="Google Shape;148;p30"/>
            <p:cNvSpPr txBox="1"/>
            <p:nvPr/>
          </p:nvSpPr>
          <p:spPr>
            <a:xfrm>
              <a:off x="5622173" y="1995676"/>
              <a:ext cx="1742700" cy="5280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100"/>
                <a:t>𝜏</a:t>
              </a:r>
              <a:r>
                <a:rPr baseline="-25000" lang="en" sz="1100"/>
                <a:t> storage</a:t>
              </a:r>
              <a:r>
                <a:rPr lang="en" sz="1100"/>
                <a:t> @ LANL = 550 s + large weak patch</a:t>
              </a:r>
              <a:endParaRPr sz="1100"/>
            </a:p>
          </p:txBody>
        </p:sp>
        <p:cxnSp>
          <p:nvCxnSpPr>
            <p:cNvPr id="149" name="Google Shape;149;p30"/>
            <p:cNvCxnSpPr/>
            <p:nvPr/>
          </p:nvCxnSpPr>
          <p:spPr>
            <a:xfrm flipH="1">
              <a:off x="4464650" y="2526075"/>
              <a:ext cx="1815300" cy="1020900"/>
            </a:xfrm>
            <a:prstGeom prst="straightConnector1">
              <a:avLst/>
            </a:prstGeom>
            <a:noFill/>
            <a:ln cap="flat" cmpd="sng" w="9525">
              <a:solidFill>
                <a:srgbClr val="595959"/>
              </a:solidFill>
              <a:prstDash val="solid"/>
              <a:round/>
              <a:headEnd len="med" w="med" type="none"/>
              <a:tailEnd len="med" w="med" type="triangle"/>
            </a:ln>
          </p:spPr>
        </p:cxnSp>
        <p:sp>
          <p:nvSpPr>
            <p:cNvPr id="150" name="Google Shape;150;p30"/>
            <p:cNvSpPr txBox="1"/>
            <p:nvPr/>
          </p:nvSpPr>
          <p:spPr>
            <a:xfrm>
              <a:off x="3579839" y="1571213"/>
              <a:ext cx="1742700" cy="5280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100"/>
                <a:t>𝜏</a:t>
              </a:r>
              <a:r>
                <a:rPr baseline="-25000" lang="en" sz="1100"/>
                <a:t> storage</a:t>
              </a:r>
              <a:r>
                <a:rPr lang="en" sz="1100"/>
                <a:t> @ LANL = 350 s + large weak patch</a:t>
              </a:r>
              <a:endParaRPr sz="1100"/>
            </a:p>
          </p:txBody>
        </p:sp>
        <p:cxnSp>
          <p:nvCxnSpPr>
            <p:cNvPr id="151" name="Google Shape;151;p30"/>
            <p:cNvCxnSpPr/>
            <p:nvPr/>
          </p:nvCxnSpPr>
          <p:spPr>
            <a:xfrm flipH="1">
              <a:off x="3770800" y="2113725"/>
              <a:ext cx="107400" cy="608700"/>
            </a:xfrm>
            <a:prstGeom prst="straightConnector1">
              <a:avLst/>
            </a:prstGeom>
            <a:noFill/>
            <a:ln cap="flat" cmpd="sng" w="9525">
              <a:solidFill>
                <a:srgbClr val="595959"/>
              </a:solidFill>
              <a:prstDash val="solid"/>
              <a:round/>
              <a:headEnd len="med" w="med" type="none"/>
              <a:tailEnd len="med" w="med" type="triangle"/>
            </a:ln>
          </p:spPr>
        </p:cxnSp>
        <p:sp>
          <p:nvSpPr>
            <p:cNvPr id="152" name="Google Shape;152;p30"/>
            <p:cNvSpPr txBox="1"/>
            <p:nvPr/>
          </p:nvSpPr>
          <p:spPr>
            <a:xfrm>
              <a:off x="3894424" y="2156487"/>
              <a:ext cx="1742700" cy="5280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100"/>
                <a:t>𝜏</a:t>
              </a:r>
              <a:r>
                <a:rPr baseline="-25000" lang="en" sz="1100"/>
                <a:t> storage</a:t>
              </a:r>
              <a:r>
                <a:rPr lang="en" sz="1100"/>
                <a:t> @ LANL = 350 s + no weak patch</a:t>
              </a:r>
              <a:endParaRPr sz="1100"/>
            </a:p>
          </p:txBody>
        </p:sp>
        <p:cxnSp>
          <p:nvCxnSpPr>
            <p:cNvPr id="153" name="Google Shape;153;p30"/>
            <p:cNvCxnSpPr/>
            <p:nvPr/>
          </p:nvCxnSpPr>
          <p:spPr>
            <a:xfrm flipH="1">
              <a:off x="4096775" y="2670775"/>
              <a:ext cx="389100" cy="541800"/>
            </a:xfrm>
            <a:prstGeom prst="straightConnector1">
              <a:avLst/>
            </a:prstGeom>
            <a:noFill/>
            <a:ln cap="flat" cmpd="sng" w="9525">
              <a:solidFill>
                <a:srgbClr val="595959"/>
              </a:solidFill>
              <a:prstDash val="solid"/>
              <a:round/>
              <a:headEnd len="med" w="med" type="none"/>
              <a:tailEnd len="med" w="med" type="triangle"/>
            </a:ln>
          </p:spPr>
        </p:cxnSp>
      </p:grpSp>
      <p:sp>
        <p:nvSpPr>
          <p:cNvPr id="154" name="Google Shape;154;p30"/>
          <p:cNvSpPr txBox="1"/>
          <p:nvPr/>
        </p:nvSpPr>
        <p:spPr>
          <a:xfrm>
            <a:off x="270575" y="1581525"/>
            <a:ext cx="4550700" cy="2382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500">
                <a:solidFill>
                  <a:schemeClr val="dk2"/>
                </a:solidFill>
              </a:rPr>
              <a:t>In nEDM@SNS, τ</a:t>
            </a:r>
            <a:r>
              <a:rPr baseline="-25000" lang="en" sz="1500">
                <a:solidFill>
                  <a:schemeClr val="dk2"/>
                </a:solidFill>
              </a:rPr>
              <a:t>cell</a:t>
            </a:r>
            <a:r>
              <a:rPr lang="en" sz="1500">
                <a:solidFill>
                  <a:schemeClr val="dk2"/>
                </a:solidFill>
              </a:rPr>
              <a:t>(E) affects UCN spectrum time-evolution both during filling and measurement.</a:t>
            </a:r>
            <a:endParaRPr sz="1500">
              <a:solidFill>
                <a:schemeClr val="dk2"/>
              </a:solidFill>
            </a:endParaRPr>
          </a:p>
          <a:p>
            <a:pPr indent="0" lvl="0" marL="0" rtl="0" algn="l">
              <a:lnSpc>
                <a:spcPct val="115000"/>
              </a:lnSpc>
              <a:spcBef>
                <a:spcPts val="1200"/>
              </a:spcBef>
              <a:spcAft>
                <a:spcPts val="0"/>
              </a:spcAft>
              <a:buNone/>
            </a:pPr>
            <a:r>
              <a:rPr lang="en" sz="1500">
                <a:solidFill>
                  <a:schemeClr val="dk2"/>
                </a:solidFill>
              </a:rPr>
              <a:t>Systematic effects that depend on UCN spectrum: </a:t>
            </a:r>
            <a:endParaRPr sz="1500">
              <a:solidFill>
                <a:schemeClr val="dk2"/>
              </a:solidFill>
            </a:endParaRPr>
          </a:p>
          <a:p>
            <a:pPr indent="0" lvl="0" marL="457200" rtl="0" algn="l">
              <a:lnSpc>
                <a:spcPct val="115000"/>
              </a:lnSpc>
              <a:spcBef>
                <a:spcPts val="1000"/>
              </a:spcBef>
              <a:spcAft>
                <a:spcPts val="0"/>
              </a:spcAft>
              <a:buNone/>
            </a:pPr>
            <a:r>
              <a:rPr lang="en" sz="1500">
                <a:solidFill>
                  <a:schemeClr val="dk2"/>
                </a:solidFill>
              </a:rPr>
              <a:t>Time-evolution of UCN gravitational offset frequency shift </a:t>
            </a:r>
            <a:endParaRPr sz="1500">
              <a:solidFill>
                <a:schemeClr val="dk2"/>
              </a:solidFill>
            </a:endParaRPr>
          </a:p>
          <a:p>
            <a:pPr indent="0" lvl="0" marL="457200" rtl="0" algn="l">
              <a:lnSpc>
                <a:spcPct val="115000"/>
              </a:lnSpc>
              <a:spcBef>
                <a:spcPts val="0"/>
              </a:spcBef>
              <a:spcAft>
                <a:spcPts val="0"/>
              </a:spcAft>
              <a:buNone/>
            </a:pPr>
            <a:r>
              <a:rPr lang="en" sz="1500">
                <a:solidFill>
                  <a:schemeClr val="dk2"/>
                </a:solidFill>
              </a:rPr>
              <a:t>v x E field related frequency shifts (E^2 and false EDM)</a:t>
            </a:r>
            <a:endParaRPr sz="1500">
              <a:solidFill>
                <a:schemeClr val="dk2"/>
              </a:solidFill>
            </a:endParaRPr>
          </a:p>
          <a:p>
            <a:pPr indent="0" lvl="0" marL="0" rtl="0" algn="l">
              <a:lnSpc>
                <a:spcPct val="115000"/>
              </a:lnSpc>
              <a:spcBef>
                <a:spcPts val="1000"/>
              </a:spcBef>
              <a:spcAft>
                <a:spcPts val="0"/>
              </a:spcAft>
              <a:buClr>
                <a:schemeClr val="dk1"/>
              </a:buClr>
              <a:buSzPts val="1100"/>
              <a:buFont typeface="Arial"/>
              <a:buNone/>
            </a:pPr>
            <a:r>
              <a:rPr lang="en" sz="1500">
                <a:solidFill>
                  <a:schemeClr val="dk2"/>
                </a:solidFill>
              </a:rPr>
              <a:t>Once installed in final experiment, very difficult to measure.</a:t>
            </a:r>
            <a:endParaRPr sz="1500">
              <a:solidFill>
                <a:schemeClr val="dk2"/>
              </a:solidFill>
            </a:endParaRPr>
          </a:p>
          <a:p>
            <a:pPr indent="0" lvl="0" marL="0" rtl="0" algn="l">
              <a:lnSpc>
                <a:spcPct val="115000"/>
              </a:lnSpc>
              <a:spcBef>
                <a:spcPts val="1200"/>
              </a:spcBef>
              <a:spcAft>
                <a:spcPts val="0"/>
              </a:spcAft>
              <a:buClr>
                <a:schemeClr val="dk1"/>
              </a:buClr>
              <a:buSzPts val="1100"/>
              <a:buFont typeface="Arial"/>
              <a:buNone/>
            </a:pPr>
            <a:r>
              <a:t/>
            </a:r>
            <a:endParaRPr sz="1500">
              <a:solidFill>
                <a:schemeClr val="dk2"/>
              </a:solidFill>
            </a:endParaRPr>
          </a:p>
          <a:p>
            <a:pPr indent="0" lvl="0" marL="0" rtl="0" algn="l">
              <a:spcBef>
                <a:spcPts val="120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31"/>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Experimental setup</a:t>
            </a:r>
            <a:endParaRPr/>
          </a:p>
        </p:txBody>
      </p:sp>
      <p:sp>
        <p:nvSpPr>
          <p:cNvPr id="160" name="Google Shape;160;p3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200"/>
              </a:spcBef>
              <a:spcAft>
                <a:spcPts val="1200"/>
              </a:spcAft>
              <a:buNone/>
            </a:pPr>
            <a:r>
              <a:t/>
            </a:r>
            <a:endParaRPr/>
          </a:p>
        </p:txBody>
      </p:sp>
      <p:sp>
        <p:nvSpPr>
          <p:cNvPr id="161" name="Google Shape;161;p31"/>
          <p:cNvSpPr txBox="1"/>
          <p:nvPr>
            <p:ph idx="12" type="sldNum"/>
          </p:nvPr>
        </p:nvSpPr>
        <p:spPr>
          <a:xfrm>
            <a:off x="8505133" y="47987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62" name="Google Shape;162;p31"/>
          <p:cNvPicPr preferRelativeResize="0"/>
          <p:nvPr/>
        </p:nvPicPr>
        <p:blipFill rotWithShape="1">
          <a:blip r:embed="rId3">
            <a:alphaModFix/>
          </a:blip>
          <a:srcRect b="14131" l="6533" r="0" t="2444"/>
          <a:stretch/>
        </p:blipFill>
        <p:spPr>
          <a:xfrm>
            <a:off x="374400" y="2482250"/>
            <a:ext cx="4178000" cy="2385000"/>
          </a:xfrm>
          <a:prstGeom prst="rect">
            <a:avLst/>
          </a:prstGeom>
          <a:noFill/>
          <a:ln>
            <a:noFill/>
          </a:ln>
        </p:spPr>
      </p:pic>
      <p:grpSp>
        <p:nvGrpSpPr>
          <p:cNvPr id="163" name="Google Shape;163;p31"/>
          <p:cNvGrpSpPr/>
          <p:nvPr/>
        </p:nvGrpSpPr>
        <p:grpSpPr>
          <a:xfrm>
            <a:off x="4104096" y="205979"/>
            <a:ext cx="4593162" cy="2136040"/>
            <a:chOff x="723021" y="2571754"/>
            <a:chExt cx="4593162" cy="2136040"/>
          </a:xfrm>
        </p:grpSpPr>
        <p:pic>
          <p:nvPicPr>
            <p:cNvPr id="164" name="Google Shape;164;p31"/>
            <p:cNvPicPr preferRelativeResize="0"/>
            <p:nvPr/>
          </p:nvPicPr>
          <p:blipFill>
            <a:blip r:embed="rId4">
              <a:alphaModFix/>
            </a:blip>
            <a:stretch>
              <a:fillRect/>
            </a:stretch>
          </p:blipFill>
          <p:spPr>
            <a:xfrm>
              <a:off x="723021" y="2571754"/>
              <a:ext cx="4593162" cy="2136040"/>
            </a:xfrm>
            <a:prstGeom prst="rect">
              <a:avLst/>
            </a:prstGeom>
            <a:noFill/>
            <a:ln>
              <a:noFill/>
            </a:ln>
          </p:spPr>
        </p:pic>
        <p:sp>
          <p:nvSpPr>
            <p:cNvPr id="165" name="Google Shape;165;p31"/>
            <p:cNvSpPr txBox="1"/>
            <p:nvPr/>
          </p:nvSpPr>
          <p:spPr>
            <a:xfrm>
              <a:off x="997975" y="2803000"/>
              <a:ext cx="2385300" cy="4002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New “guide gatevalve” here</a:t>
              </a:r>
              <a:endParaRPr/>
            </a:p>
          </p:txBody>
        </p:sp>
        <p:cxnSp>
          <p:nvCxnSpPr>
            <p:cNvPr id="166" name="Google Shape;166;p31"/>
            <p:cNvCxnSpPr/>
            <p:nvPr/>
          </p:nvCxnSpPr>
          <p:spPr>
            <a:xfrm flipH="1">
              <a:off x="2050992" y="3203203"/>
              <a:ext cx="318600" cy="607800"/>
            </a:xfrm>
            <a:prstGeom prst="straightConnector1">
              <a:avLst/>
            </a:prstGeom>
            <a:noFill/>
            <a:ln cap="flat" cmpd="sng" w="28575">
              <a:solidFill>
                <a:srgbClr val="595959"/>
              </a:solidFill>
              <a:prstDash val="solid"/>
              <a:round/>
              <a:headEnd len="med" w="med" type="none"/>
              <a:tailEnd len="med" w="med" type="triangle"/>
            </a:ln>
          </p:spPr>
        </p:cxnSp>
      </p:grpSp>
      <p:pic>
        <p:nvPicPr>
          <p:cNvPr id="167" name="Google Shape;167;p31"/>
          <p:cNvPicPr preferRelativeResize="0"/>
          <p:nvPr/>
        </p:nvPicPr>
        <p:blipFill>
          <a:blip r:embed="rId5">
            <a:alphaModFix/>
          </a:blip>
          <a:stretch>
            <a:fillRect/>
          </a:stretch>
        </p:blipFill>
        <p:spPr>
          <a:xfrm>
            <a:off x="4648500" y="2734325"/>
            <a:ext cx="4418149" cy="1971500"/>
          </a:xfrm>
          <a:prstGeom prst="rect">
            <a:avLst/>
          </a:prstGeom>
          <a:noFill/>
          <a:ln>
            <a:noFill/>
          </a:ln>
        </p:spPr>
      </p:pic>
      <p:sp>
        <p:nvSpPr>
          <p:cNvPr id="168" name="Google Shape;168;p31"/>
          <p:cNvSpPr txBox="1"/>
          <p:nvPr/>
        </p:nvSpPr>
        <p:spPr>
          <a:xfrm>
            <a:off x="1152825" y="3504988"/>
            <a:ext cx="1145400" cy="3399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t>UCN storage</a:t>
            </a:r>
            <a:endParaRPr sz="1200"/>
          </a:p>
        </p:txBody>
      </p:sp>
      <p:sp>
        <p:nvSpPr>
          <p:cNvPr id="169" name="Google Shape;169;p31"/>
          <p:cNvSpPr txBox="1"/>
          <p:nvPr/>
        </p:nvSpPr>
        <p:spPr>
          <a:xfrm>
            <a:off x="2554150" y="4505125"/>
            <a:ext cx="771300" cy="3399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t>switcher</a:t>
            </a:r>
            <a:endParaRPr sz="1200"/>
          </a:p>
        </p:txBody>
      </p:sp>
      <p:pic>
        <p:nvPicPr>
          <p:cNvPr id="170" name="Google Shape;170;p31"/>
          <p:cNvPicPr preferRelativeResize="0"/>
          <p:nvPr/>
        </p:nvPicPr>
        <p:blipFill rotWithShape="1">
          <a:blip r:embed="rId6">
            <a:alphaModFix/>
          </a:blip>
          <a:srcRect b="4368" l="0" r="14420" t="22819"/>
          <a:stretch/>
        </p:blipFill>
        <p:spPr>
          <a:xfrm>
            <a:off x="724225" y="672500"/>
            <a:ext cx="3224875" cy="1777125"/>
          </a:xfrm>
          <a:prstGeom prst="rect">
            <a:avLst/>
          </a:prstGeom>
          <a:noFill/>
          <a:ln>
            <a:noFill/>
          </a:ln>
        </p:spPr>
      </p:pic>
      <p:sp>
        <p:nvSpPr>
          <p:cNvPr id="171" name="Google Shape;171;p31"/>
          <p:cNvSpPr txBox="1"/>
          <p:nvPr/>
        </p:nvSpPr>
        <p:spPr>
          <a:xfrm>
            <a:off x="2134300" y="884688"/>
            <a:ext cx="404700" cy="3399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t>RH</a:t>
            </a:r>
            <a:endParaRPr sz="1200"/>
          </a:p>
        </p:txBody>
      </p:sp>
      <p:sp>
        <p:nvSpPr>
          <p:cNvPr id="172" name="Google Shape;172;p31"/>
          <p:cNvSpPr txBox="1"/>
          <p:nvPr/>
        </p:nvSpPr>
        <p:spPr>
          <a:xfrm>
            <a:off x="3067650" y="884700"/>
            <a:ext cx="548700" cy="3399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t>PPM</a:t>
            </a:r>
            <a:endParaRPr sz="1200"/>
          </a:p>
        </p:txBody>
      </p:sp>
      <p:sp>
        <p:nvSpPr>
          <p:cNvPr id="173" name="Google Shape;173;p31"/>
          <p:cNvSpPr txBox="1"/>
          <p:nvPr/>
        </p:nvSpPr>
        <p:spPr>
          <a:xfrm>
            <a:off x="374400" y="4788000"/>
            <a:ext cx="2469600" cy="27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Experiment 1</a:t>
            </a:r>
            <a:r>
              <a:rPr lang="en"/>
              <a:t>/2</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32"/>
          <p:cNvPicPr preferRelativeResize="0"/>
          <p:nvPr/>
        </p:nvPicPr>
        <p:blipFill>
          <a:blip r:embed="rId3">
            <a:alphaModFix/>
          </a:blip>
          <a:stretch>
            <a:fillRect/>
          </a:stretch>
        </p:blipFill>
        <p:spPr>
          <a:xfrm>
            <a:off x="7504725" y="105200"/>
            <a:ext cx="1499825" cy="915150"/>
          </a:xfrm>
          <a:prstGeom prst="rect">
            <a:avLst/>
          </a:prstGeom>
          <a:noFill/>
          <a:ln>
            <a:noFill/>
          </a:ln>
        </p:spPr>
      </p:pic>
      <p:sp>
        <p:nvSpPr>
          <p:cNvPr id="179" name="Google Shape;179;p32"/>
          <p:cNvSpPr txBox="1"/>
          <p:nvPr>
            <p:ph type="title"/>
          </p:nvPr>
        </p:nvSpPr>
        <p:spPr>
          <a:xfrm>
            <a:off x="311700" y="445025"/>
            <a:ext cx="2444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Overview of Measurement </a:t>
            </a:r>
            <a:endParaRPr/>
          </a:p>
        </p:txBody>
      </p:sp>
      <p:pic>
        <p:nvPicPr>
          <p:cNvPr id="180" name="Google Shape;180;p32"/>
          <p:cNvPicPr preferRelativeResize="0"/>
          <p:nvPr/>
        </p:nvPicPr>
        <p:blipFill>
          <a:blip r:embed="rId4">
            <a:alphaModFix/>
          </a:blip>
          <a:stretch>
            <a:fillRect/>
          </a:stretch>
        </p:blipFill>
        <p:spPr>
          <a:xfrm>
            <a:off x="2464212" y="105200"/>
            <a:ext cx="5020101" cy="2350700"/>
          </a:xfrm>
          <a:prstGeom prst="rect">
            <a:avLst/>
          </a:prstGeom>
          <a:noFill/>
          <a:ln>
            <a:noFill/>
          </a:ln>
        </p:spPr>
      </p:pic>
      <p:pic>
        <p:nvPicPr>
          <p:cNvPr id="181" name="Google Shape;181;p32"/>
          <p:cNvPicPr preferRelativeResize="0"/>
          <p:nvPr/>
        </p:nvPicPr>
        <p:blipFill>
          <a:blip r:embed="rId5">
            <a:alphaModFix/>
          </a:blip>
          <a:stretch>
            <a:fillRect/>
          </a:stretch>
        </p:blipFill>
        <p:spPr>
          <a:xfrm>
            <a:off x="5076500" y="2026825"/>
            <a:ext cx="4067500" cy="3050625"/>
          </a:xfrm>
          <a:prstGeom prst="rect">
            <a:avLst/>
          </a:prstGeom>
          <a:noFill/>
          <a:ln>
            <a:noFill/>
          </a:ln>
        </p:spPr>
      </p:pic>
      <p:pic>
        <p:nvPicPr>
          <p:cNvPr id="182" name="Google Shape;182;p32"/>
          <p:cNvPicPr preferRelativeResize="0"/>
          <p:nvPr/>
        </p:nvPicPr>
        <p:blipFill>
          <a:blip r:embed="rId6">
            <a:alphaModFix/>
          </a:blip>
          <a:stretch>
            <a:fillRect/>
          </a:stretch>
        </p:blipFill>
        <p:spPr>
          <a:xfrm>
            <a:off x="311700" y="2129944"/>
            <a:ext cx="4353374" cy="2844393"/>
          </a:xfrm>
          <a:prstGeom prst="rect">
            <a:avLst/>
          </a:prstGeom>
          <a:noFill/>
          <a:ln>
            <a:noFill/>
          </a:ln>
        </p:spPr>
      </p:pic>
      <p:sp>
        <p:nvSpPr>
          <p:cNvPr id="183" name="Google Shape;183;p32"/>
          <p:cNvSpPr txBox="1"/>
          <p:nvPr/>
        </p:nvSpPr>
        <p:spPr>
          <a:xfrm>
            <a:off x="1238400" y="1907125"/>
            <a:ext cx="120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200 sec hold</a:t>
            </a:r>
            <a:endParaRPr/>
          </a:p>
        </p:txBody>
      </p:sp>
      <p:sp>
        <p:nvSpPr>
          <p:cNvPr id="184" name="Google Shape;184;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85" name="Google Shape;185;p32"/>
          <p:cNvSpPr txBox="1"/>
          <p:nvPr/>
        </p:nvSpPr>
        <p:spPr>
          <a:xfrm>
            <a:off x="374400" y="4788000"/>
            <a:ext cx="2469600" cy="27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Experiment 2/2</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89" name="Shape 189"/>
        <p:cNvGrpSpPr/>
        <p:nvPr/>
      </p:nvGrpSpPr>
      <p:grpSpPr>
        <a:xfrm>
          <a:off x="0" y="0"/>
          <a:ext cx="0" cy="0"/>
          <a:chOff x="0" y="0"/>
          <a:chExt cx="0" cy="0"/>
        </a:xfrm>
      </p:grpSpPr>
      <p:sp>
        <p:nvSpPr>
          <p:cNvPr id="190" name="Google Shape;190;p33"/>
          <p:cNvSpPr txBox="1"/>
          <p:nvPr>
            <p:ph type="title"/>
          </p:nvPr>
        </p:nvSpPr>
        <p:spPr>
          <a:xfrm>
            <a:off x="311700" y="28575"/>
            <a:ext cx="6804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History of measurements we’ve made</a:t>
            </a:r>
            <a:endParaRPr/>
          </a:p>
        </p:txBody>
      </p:sp>
      <p:sp>
        <p:nvSpPr>
          <p:cNvPr id="191" name="Google Shape;191;p33"/>
          <p:cNvSpPr txBox="1"/>
          <p:nvPr>
            <p:ph idx="1" type="body"/>
          </p:nvPr>
        </p:nvSpPr>
        <p:spPr>
          <a:xfrm>
            <a:off x="311700" y="75412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so many cells?</a:t>
            </a:r>
            <a:endParaRPr/>
          </a:p>
          <a:p>
            <a:pPr indent="0" lvl="0" marL="0" rtl="0" algn="l">
              <a:spcBef>
                <a:spcPts val="1200"/>
              </a:spcBef>
              <a:spcAft>
                <a:spcPts val="0"/>
              </a:spcAft>
              <a:buNone/>
            </a:pPr>
            <a:r>
              <a:rPr lang="en"/>
              <a:t>Why did we measure ncsu4 so long?</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Skip. Will take too </a:t>
            </a:r>
            <a:r>
              <a:rPr lang="en"/>
              <a:t>much</a:t>
            </a:r>
            <a:r>
              <a:rPr lang="en"/>
              <a:t> time.</a:t>
            </a:r>
            <a:endParaRPr/>
          </a:p>
          <a:p>
            <a:pPr indent="0" lvl="0" marL="0" rtl="0" algn="l">
              <a:spcBef>
                <a:spcPts val="1200"/>
              </a:spcBef>
              <a:spcAft>
                <a:spcPts val="0"/>
              </a:spcAft>
              <a:buNone/>
            </a:pPr>
            <a:r>
              <a:rPr lang="en"/>
              <a:t>Can say made different cells (LANL 1 &amp; 2, NCSU 1,2,3,4,) to continually improve process and to test reproducibility.</a:t>
            </a:r>
            <a:endParaRPr/>
          </a:p>
          <a:p>
            <a:pPr indent="0" lvl="0" marL="0" rtl="0" algn="l">
              <a:spcBef>
                <a:spcPts val="1200"/>
              </a:spcBef>
              <a:spcAft>
                <a:spcPts val="1200"/>
              </a:spcAft>
              <a:buNone/>
            </a:pPr>
            <a:r>
              <a:rPr lang="en"/>
              <a:t>NCSU4 was measured for </a:t>
            </a:r>
            <a:r>
              <a:rPr lang="en"/>
              <a:t>so long because at different beam locations so UCN spectrum/normalization different. Couldn’t control systematics from different  loaded UCN spectrum</a:t>
            </a:r>
            <a:endParaRPr/>
          </a:p>
        </p:txBody>
      </p:sp>
      <p:sp>
        <p:nvSpPr>
          <p:cNvPr id="192" name="Google Shape;192;p33"/>
          <p:cNvSpPr txBox="1"/>
          <p:nvPr>
            <p:ph idx="12" type="sldNum"/>
          </p:nvPr>
        </p:nvSpPr>
        <p:spPr>
          <a:xfrm>
            <a:off x="8505133" y="47987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93" name="Google Shape;193;p33"/>
          <p:cNvSpPr txBox="1"/>
          <p:nvPr/>
        </p:nvSpPr>
        <p:spPr>
          <a:xfrm>
            <a:off x="374400" y="4788000"/>
            <a:ext cx="2469600" cy="27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Experiment 3/3</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grpSp>
        <p:nvGrpSpPr>
          <p:cNvPr id="198" name="Google Shape;198;p34"/>
          <p:cNvGrpSpPr/>
          <p:nvPr/>
        </p:nvGrpSpPr>
        <p:grpSpPr>
          <a:xfrm>
            <a:off x="3467828" y="510067"/>
            <a:ext cx="5823594" cy="4221204"/>
            <a:chOff x="2523525" y="177675"/>
            <a:chExt cx="6241125" cy="4448524"/>
          </a:xfrm>
        </p:grpSpPr>
        <p:pic>
          <p:nvPicPr>
            <p:cNvPr id="199" name="Google Shape;199;p34"/>
            <p:cNvPicPr preferRelativeResize="0"/>
            <p:nvPr/>
          </p:nvPicPr>
          <p:blipFill rotWithShape="1">
            <a:blip r:embed="rId3">
              <a:alphaModFix/>
            </a:blip>
            <a:srcRect b="0" l="6079" r="4642" t="0"/>
            <a:stretch/>
          </p:blipFill>
          <p:spPr>
            <a:xfrm>
              <a:off x="2523525" y="177675"/>
              <a:ext cx="6241125" cy="4448524"/>
            </a:xfrm>
            <a:prstGeom prst="rect">
              <a:avLst/>
            </a:prstGeom>
            <a:noFill/>
            <a:ln>
              <a:noFill/>
            </a:ln>
          </p:spPr>
        </p:pic>
        <p:cxnSp>
          <p:nvCxnSpPr>
            <p:cNvPr id="200" name="Google Shape;200;p34"/>
            <p:cNvCxnSpPr/>
            <p:nvPr/>
          </p:nvCxnSpPr>
          <p:spPr>
            <a:xfrm flipH="1" rot="10800000">
              <a:off x="6037700" y="411425"/>
              <a:ext cx="1303800" cy="24600"/>
            </a:xfrm>
            <a:prstGeom prst="straightConnector1">
              <a:avLst/>
            </a:prstGeom>
            <a:noFill/>
            <a:ln cap="flat" cmpd="sng" w="38100">
              <a:solidFill>
                <a:srgbClr val="000000"/>
              </a:solidFill>
              <a:prstDash val="solid"/>
              <a:round/>
              <a:headEnd len="med" w="med" type="none"/>
              <a:tailEnd len="med" w="med" type="none"/>
            </a:ln>
          </p:spPr>
        </p:cxnSp>
      </p:grpSp>
      <p:sp>
        <p:nvSpPr>
          <p:cNvPr id="201" name="Google Shape;201;p34"/>
          <p:cNvSpPr txBox="1"/>
          <p:nvPr>
            <p:ph type="title"/>
          </p:nvPr>
        </p:nvSpPr>
        <p:spPr>
          <a:xfrm>
            <a:off x="311700" y="199725"/>
            <a:ext cx="3220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2021 Results</a:t>
            </a:r>
            <a:endParaRPr/>
          </a:p>
        </p:txBody>
      </p:sp>
      <p:sp>
        <p:nvSpPr>
          <p:cNvPr id="202" name="Google Shape;202;p34"/>
          <p:cNvSpPr txBox="1"/>
          <p:nvPr>
            <p:ph idx="1" type="body"/>
          </p:nvPr>
        </p:nvSpPr>
        <p:spPr>
          <a:xfrm>
            <a:off x="64650" y="772425"/>
            <a:ext cx="3565800" cy="3626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300">
                <a:solidFill>
                  <a:srgbClr val="595959"/>
                </a:solidFill>
              </a:rPr>
              <a:t>Single exponential</a:t>
            </a:r>
            <a:endParaRPr sz="1300">
              <a:solidFill>
                <a:srgbClr val="595959"/>
              </a:solidFill>
            </a:endParaRPr>
          </a:p>
          <a:p>
            <a:pPr indent="0" lvl="0" marL="0" rtl="0" algn="l">
              <a:lnSpc>
                <a:spcPct val="100000"/>
              </a:lnSpc>
              <a:spcBef>
                <a:spcPts val="0"/>
              </a:spcBef>
              <a:spcAft>
                <a:spcPts val="0"/>
              </a:spcAft>
              <a:buNone/>
            </a:pPr>
            <a:r>
              <a:rPr lang="en" sz="1500"/>
              <a:t>𝜏</a:t>
            </a:r>
            <a:r>
              <a:rPr baseline="-25000" lang="en" sz="1500"/>
              <a:t>st</a:t>
            </a:r>
            <a:r>
              <a:rPr lang="en" sz="1300">
                <a:solidFill>
                  <a:srgbClr val="595959"/>
                </a:solidFill>
              </a:rPr>
              <a:t> ~ 508±17 s @ 65 K &amp; 570±22 s @ 36 K </a:t>
            </a:r>
            <a:endParaRPr sz="1300">
              <a:solidFill>
                <a:srgbClr val="595959"/>
              </a:solidFill>
            </a:endParaRPr>
          </a:p>
          <a:p>
            <a:pPr indent="0" lvl="0" marL="0" rtl="0" algn="l">
              <a:lnSpc>
                <a:spcPct val="100000"/>
              </a:lnSpc>
              <a:spcBef>
                <a:spcPts val="0"/>
              </a:spcBef>
              <a:spcAft>
                <a:spcPts val="0"/>
              </a:spcAft>
              <a:buNone/>
            </a:pPr>
            <a:r>
              <a:t/>
            </a:r>
            <a:endParaRPr sz="1300">
              <a:solidFill>
                <a:srgbClr val="595959"/>
              </a:solidFill>
            </a:endParaRPr>
          </a:p>
          <a:p>
            <a:pPr indent="0" lvl="0" marL="0" rtl="0" algn="l">
              <a:spcBef>
                <a:spcPts val="0"/>
              </a:spcBef>
              <a:spcAft>
                <a:spcPts val="0"/>
              </a:spcAft>
              <a:buNone/>
            </a:pPr>
            <a:r>
              <a:rPr lang="en" sz="1300"/>
              <a:t>Single-exp storage could imply EITHER: </a:t>
            </a:r>
            <a:endParaRPr sz="1300"/>
          </a:p>
          <a:p>
            <a:pPr indent="0" lvl="0" marL="0" rtl="0" algn="l">
              <a:spcBef>
                <a:spcPts val="0"/>
              </a:spcBef>
              <a:spcAft>
                <a:spcPts val="0"/>
              </a:spcAft>
              <a:buNone/>
            </a:pPr>
            <a:r>
              <a:rPr b="1" lang="en" sz="1300"/>
              <a:t>A.)</a:t>
            </a:r>
            <a:r>
              <a:rPr lang="en" sz="1300"/>
              <a:t> No strongly energy dependent loss (ie: no small weak patch of fermi potential ~90 neV) </a:t>
            </a:r>
            <a:endParaRPr sz="1300"/>
          </a:p>
          <a:p>
            <a:pPr indent="0" lvl="0" marL="0" rtl="0" algn="l">
              <a:spcBef>
                <a:spcPts val="0"/>
              </a:spcBef>
              <a:spcAft>
                <a:spcPts val="0"/>
              </a:spcAft>
              <a:buNone/>
            </a:pPr>
            <a:r>
              <a:rPr b="1" lang="en" sz="1300"/>
              <a:t>B) </a:t>
            </a:r>
            <a:r>
              <a:rPr lang="en" sz="1300"/>
              <a:t>A very strong energy-dependent loss time such high-energy UCNs loss very quickly before our shortest holding time of 15 s</a:t>
            </a:r>
            <a:endParaRPr sz="1300"/>
          </a:p>
          <a:p>
            <a:pPr indent="0" lvl="0" marL="0" rtl="0" algn="l">
              <a:lnSpc>
                <a:spcPct val="115000"/>
              </a:lnSpc>
              <a:spcBef>
                <a:spcPts val="0"/>
              </a:spcBef>
              <a:spcAft>
                <a:spcPts val="0"/>
              </a:spcAft>
              <a:buNone/>
            </a:pPr>
            <a:r>
              <a:rPr b="1" lang="en" sz="1300"/>
              <a:t>C.) </a:t>
            </a:r>
            <a:r>
              <a:rPr lang="en" sz="1300"/>
              <a:t>No higher energy neutrons were loaded in the first place</a:t>
            </a:r>
            <a:endParaRPr sz="1300"/>
          </a:p>
          <a:p>
            <a:pPr indent="0" lvl="0" marL="0" rtl="0" algn="l">
              <a:lnSpc>
                <a:spcPct val="100000"/>
              </a:lnSpc>
              <a:spcBef>
                <a:spcPts val="0"/>
              </a:spcBef>
              <a:spcAft>
                <a:spcPts val="0"/>
              </a:spcAft>
              <a:buNone/>
            </a:pPr>
            <a:r>
              <a:t/>
            </a:r>
            <a:endParaRPr sz="1300"/>
          </a:p>
          <a:p>
            <a:pPr indent="0" lvl="0" marL="0" rtl="0" algn="l">
              <a:lnSpc>
                <a:spcPct val="100000"/>
              </a:lnSpc>
              <a:spcBef>
                <a:spcPts val="0"/>
              </a:spcBef>
              <a:spcAft>
                <a:spcPts val="0"/>
              </a:spcAft>
              <a:buNone/>
            </a:pPr>
            <a:r>
              <a:rPr lang="en" sz="1300">
                <a:solidFill>
                  <a:srgbClr val="595959"/>
                </a:solidFill>
              </a:rPr>
              <a:t>Did not see neutrons when we used Al or Zr foil</a:t>
            </a:r>
            <a:r>
              <a:rPr lang="en" sz="1300">
                <a:solidFill>
                  <a:srgbClr val="595959"/>
                </a:solidFill>
              </a:rPr>
              <a:t> as high pass filter</a:t>
            </a:r>
            <a:endParaRPr sz="1300">
              <a:solidFill>
                <a:srgbClr val="595959"/>
              </a:solidFill>
            </a:endParaRPr>
          </a:p>
          <a:p>
            <a:pPr indent="0" lvl="0" marL="0" rtl="0" algn="l">
              <a:lnSpc>
                <a:spcPct val="100000"/>
              </a:lnSpc>
              <a:spcBef>
                <a:spcPts val="0"/>
              </a:spcBef>
              <a:spcAft>
                <a:spcPts val="0"/>
              </a:spcAft>
              <a:buNone/>
            </a:pPr>
            <a:r>
              <a:t/>
            </a:r>
            <a:endParaRPr sz="1300">
              <a:solidFill>
                <a:srgbClr val="595959"/>
              </a:solidFill>
            </a:endParaRPr>
          </a:p>
          <a:p>
            <a:pPr indent="0" lvl="0" marL="0" rtl="0" algn="l">
              <a:lnSpc>
                <a:spcPct val="100000"/>
              </a:lnSpc>
              <a:spcBef>
                <a:spcPts val="0"/>
              </a:spcBef>
              <a:spcAft>
                <a:spcPts val="0"/>
              </a:spcAft>
              <a:buClr>
                <a:schemeClr val="dk1"/>
              </a:buClr>
              <a:buSzPts val="1100"/>
              <a:buFont typeface="Arial"/>
              <a:buNone/>
            </a:pPr>
            <a:r>
              <a:rPr lang="en" sz="1300"/>
              <a:t>Stopped pumping &amp; used exchange gas </a:t>
            </a:r>
            <a:endParaRPr sz="1300"/>
          </a:p>
          <a:p>
            <a:pPr indent="0" lvl="0" marL="0" rtl="0" algn="l">
              <a:lnSpc>
                <a:spcPct val="100000"/>
              </a:lnSpc>
              <a:spcBef>
                <a:spcPts val="0"/>
              </a:spcBef>
              <a:spcAft>
                <a:spcPts val="0"/>
              </a:spcAft>
              <a:buClr>
                <a:schemeClr val="dk1"/>
              </a:buClr>
              <a:buSzPts val="1100"/>
              <a:buFont typeface="Arial"/>
              <a:buNone/>
            </a:pPr>
            <a:r>
              <a:rPr lang="en" sz="1300"/>
              <a:t>𝜏 ~ 353±44 s </a:t>
            </a:r>
            <a:endParaRPr sz="1300">
              <a:solidFill>
                <a:srgbClr val="595959"/>
              </a:solidFill>
            </a:endParaRPr>
          </a:p>
          <a:p>
            <a:pPr indent="0" lvl="0" marL="0" rtl="0" algn="l">
              <a:spcBef>
                <a:spcPts val="0"/>
              </a:spcBef>
              <a:spcAft>
                <a:spcPts val="0"/>
              </a:spcAft>
              <a:buNone/>
            </a:pPr>
            <a:r>
              <a:t/>
            </a:r>
            <a:endParaRPr/>
          </a:p>
          <a:p>
            <a:pPr indent="0" lvl="0" marL="0" rtl="0" algn="l">
              <a:spcBef>
                <a:spcPts val="1200"/>
              </a:spcBef>
              <a:spcAft>
                <a:spcPts val="1200"/>
              </a:spcAft>
              <a:buNone/>
            </a:pPr>
            <a:r>
              <a:t/>
            </a:r>
            <a:endParaRPr/>
          </a:p>
        </p:txBody>
      </p:sp>
      <p:sp>
        <p:nvSpPr>
          <p:cNvPr id="203" name="Google Shape;203;p34"/>
          <p:cNvSpPr txBox="1"/>
          <p:nvPr>
            <p:ph idx="12" type="sldNum"/>
          </p:nvPr>
        </p:nvSpPr>
        <p:spPr>
          <a:xfrm>
            <a:off x="8505133" y="47987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04" name="Google Shape;204;p34"/>
          <p:cNvSpPr txBox="1"/>
          <p:nvPr/>
        </p:nvSpPr>
        <p:spPr>
          <a:xfrm>
            <a:off x="374400" y="4788000"/>
            <a:ext cx="2469600" cy="27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Results </a:t>
            </a:r>
            <a:r>
              <a:rPr lang="en"/>
              <a:t>1/4</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p35"/>
          <p:cNvPicPr preferRelativeResize="0"/>
          <p:nvPr/>
        </p:nvPicPr>
        <p:blipFill rotWithShape="1">
          <a:blip r:embed="rId3">
            <a:alphaModFix/>
          </a:blip>
          <a:srcRect b="3260" l="5661" r="6971" t="0"/>
          <a:stretch/>
        </p:blipFill>
        <p:spPr>
          <a:xfrm>
            <a:off x="3153500" y="717350"/>
            <a:ext cx="5957075" cy="3586700"/>
          </a:xfrm>
          <a:prstGeom prst="rect">
            <a:avLst/>
          </a:prstGeom>
          <a:noFill/>
          <a:ln>
            <a:noFill/>
          </a:ln>
        </p:spPr>
      </p:pic>
      <p:sp>
        <p:nvSpPr>
          <p:cNvPr id="210" name="Google Shape;210;p35"/>
          <p:cNvSpPr txBox="1"/>
          <p:nvPr>
            <p:ph type="title"/>
          </p:nvPr>
        </p:nvSpPr>
        <p:spPr>
          <a:xfrm>
            <a:off x="305675" y="234900"/>
            <a:ext cx="3220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2022 Results</a:t>
            </a:r>
            <a:endParaRPr/>
          </a:p>
        </p:txBody>
      </p:sp>
      <p:sp>
        <p:nvSpPr>
          <p:cNvPr id="211" name="Google Shape;211;p35"/>
          <p:cNvSpPr txBox="1"/>
          <p:nvPr>
            <p:ph idx="1" type="body"/>
          </p:nvPr>
        </p:nvSpPr>
        <p:spPr>
          <a:xfrm>
            <a:off x="221675" y="996750"/>
            <a:ext cx="3304800" cy="3688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300">
                <a:solidFill>
                  <a:srgbClr val="595959"/>
                </a:solidFill>
              </a:rPr>
              <a:t>Repeated measurements in 2022 only shows the short </a:t>
            </a:r>
            <a:r>
              <a:rPr lang="en" sz="1500"/>
              <a:t>𝜏</a:t>
            </a:r>
            <a:r>
              <a:rPr baseline="-25000" lang="en" sz="1500"/>
              <a:t>st</a:t>
            </a:r>
            <a:endParaRPr sz="1300"/>
          </a:p>
          <a:p>
            <a:pPr indent="0" lvl="0" marL="0" rtl="0" algn="l">
              <a:lnSpc>
                <a:spcPct val="115000"/>
              </a:lnSpc>
              <a:spcBef>
                <a:spcPts val="0"/>
              </a:spcBef>
              <a:spcAft>
                <a:spcPts val="0"/>
              </a:spcAft>
              <a:buNone/>
            </a:pPr>
            <a:r>
              <a:rPr lang="en" sz="1300"/>
              <a:t>	405±21 s @ 80 K </a:t>
            </a:r>
            <a:endParaRPr sz="1300"/>
          </a:p>
          <a:p>
            <a:pPr indent="0" lvl="0" marL="0" rtl="0" algn="l">
              <a:lnSpc>
                <a:spcPct val="100000"/>
              </a:lnSpc>
              <a:spcBef>
                <a:spcPts val="0"/>
              </a:spcBef>
              <a:spcAft>
                <a:spcPts val="0"/>
              </a:spcAft>
              <a:buNone/>
            </a:pPr>
            <a:r>
              <a:t/>
            </a:r>
            <a:endParaRPr sz="1300">
              <a:solidFill>
                <a:srgbClr val="595959"/>
              </a:solidFill>
            </a:endParaRPr>
          </a:p>
          <a:p>
            <a:pPr indent="0" lvl="0" marL="0" rtl="0" algn="l">
              <a:lnSpc>
                <a:spcPct val="100000"/>
              </a:lnSpc>
              <a:spcBef>
                <a:spcPts val="0"/>
              </a:spcBef>
              <a:spcAft>
                <a:spcPts val="0"/>
              </a:spcAft>
              <a:buNone/>
            </a:pPr>
            <a:r>
              <a:rPr lang="en" sz="1300" u="sng">
                <a:solidFill>
                  <a:srgbClr val="595959"/>
                </a:solidFill>
              </a:rPr>
              <a:t>Cells has been subjected to ~ 5 LHe cycles and many vents and pumps. Did we permanently degrade the cell? (Contamination (see later) or otherwise)</a:t>
            </a:r>
            <a:endParaRPr sz="1300" u="sng">
              <a:solidFill>
                <a:srgbClr val="595959"/>
              </a:solidFill>
            </a:endParaRPr>
          </a:p>
          <a:p>
            <a:pPr indent="0" lvl="0" marL="0" rtl="0" algn="l">
              <a:lnSpc>
                <a:spcPct val="100000"/>
              </a:lnSpc>
              <a:spcBef>
                <a:spcPts val="0"/>
              </a:spcBef>
              <a:spcAft>
                <a:spcPts val="0"/>
              </a:spcAft>
              <a:buNone/>
            </a:pPr>
            <a:r>
              <a:t/>
            </a:r>
            <a:endParaRPr sz="1300">
              <a:solidFill>
                <a:srgbClr val="595959"/>
              </a:solidFill>
            </a:endParaRPr>
          </a:p>
          <a:p>
            <a:pPr indent="0" lvl="0" marL="0" rtl="0" algn="l">
              <a:lnSpc>
                <a:spcPct val="115000"/>
              </a:lnSpc>
              <a:spcBef>
                <a:spcPts val="0"/>
              </a:spcBef>
              <a:spcAft>
                <a:spcPts val="0"/>
              </a:spcAft>
              <a:buNone/>
            </a:pPr>
            <a:r>
              <a:rPr lang="en" sz="1300"/>
              <a:t>Additionally, we added an absorber to act as a low-pass filter (~ 100 neV) but saw no difference in </a:t>
            </a:r>
            <a:r>
              <a:rPr lang="en" sz="1500"/>
              <a:t>𝜏</a:t>
            </a:r>
            <a:r>
              <a:rPr baseline="-25000" lang="en" sz="1500"/>
              <a:t>st</a:t>
            </a:r>
            <a:endParaRPr sz="1300"/>
          </a:p>
          <a:p>
            <a:pPr indent="0" lvl="0" marL="0" rtl="0" algn="l">
              <a:lnSpc>
                <a:spcPct val="115000"/>
              </a:lnSpc>
              <a:spcBef>
                <a:spcPts val="0"/>
              </a:spcBef>
              <a:spcAft>
                <a:spcPts val="0"/>
              </a:spcAft>
              <a:buNone/>
            </a:pPr>
            <a:r>
              <a:rPr lang="en" sz="1300"/>
              <a:t>	404±22 s @ 80 K</a:t>
            </a:r>
            <a:endParaRPr sz="1300"/>
          </a:p>
          <a:p>
            <a:pPr indent="0" lvl="0" marL="0" rtl="0" algn="l">
              <a:lnSpc>
                <a:spcPct val="100000"/>
              </a:lnSpc>
              <a:spcBef>
                <a:spcPts val="0"/>
              </a:spcBef>
              <a:spcAft>
                <a:spcPts val="0"/>
              </a:spcAft>
              <a:buNone/>
            </a:pPr>
            <a:r>
              <a:t/>
            </a:r>
            <a:endParaRPr sz="1300">
              <a:solidFill>
                <a:srgbClr val="595959"/>
              </a:solidFill>
            </a:endParaRPr>
          </a:p>
          <a:p>
            <a:pPr indent="0" lvl="0" marL="0" rtl="0" algn="l">
              <a:lnSpc>
                <a:spcPct val="100000"/>
              </a:lnSpc>
              <a:spcBef>
                <a:spcPts val="0"/>
              </a:spcBef>
              <a:spcAft>
                <a:spcPts val="0"/>
              </a:spcAft>
              <a:buClr>
                <a:schemeClr val="dk1"/>
              </a:buClr>
              <a:buSzPts val="1100"/>
              <a:buFont typeface="Arial"/>
              <a:buNone/>
            </a:pPr>
            <a:r>
              <a:rPr lang="en" sz="1300" u="sng">
                <a:solidFill>
                  <a:srgbClr val="595959"/>
                </a:solidFill>
              </a:rPr>
              <a:t>This implies that we are not observing high-energy UCN in our storage lifetime measurements (cell, guide, combination?)</a:t>
            </a:r>
            <a:endParaRPr/>
          </a:p>
        </p:txBody>
      </p:sp>
      <p:sp>
        <p:nvSpPr>
          <p:cNvPr id="212" name="Google Shape;212;p35"/>
          <p:cNvSpPr txBox="1"/>
          <p:nvPr>
            <p:ph idx="12" type="sldNum"/>
          </p:nvPr>
        </p:nvSpPr>
        <p:spPr>
          <a:xfrm>
            <a:off x="8505133" y="47987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13" name="Google Shape;213;p35"/>
          <p:cNvSpPr txBox="1"/>
          <p:nvPr/>
        </p:nvSpPr>
        <p:spPr>
          <a:xfrm>
            <a:off x="374400" y="4788000"/>
            <a:ext cx="2469600" cy="27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Results 2/4</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